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24384000" cy="13716000"/>
  <p:notesSz cx="6858000" cy="9144000"/>
  <p:embeddedFontLst>
    <p:embeddedFont>
      <p:font typeface="Calibri" panose="020F0502020204030204" pitchFamily="34" charset="0"/>
      <p:regular r:id="rId25"/>
      <p:bold r:id="rId26"/>
      <p:italic r:id="rId27"/>
      <p:boldItalic r:id="rId28"/>
    </p:embeddedFont>
    <p:embeddedFont>
      <p:font typeface="Helvetica Neue"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320">
          <p15:clr>
            <a:srgbClr val="A4A3A4"/>
          </p15:clr>
        </p15:guide>
        <p15:guide id="2" pos="1245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h5UnYxJm/6ZipBZmlKW8It79nHr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75E5AE-EA41-4D2C-A210-C8C2DE2A16CF}">
  <a:tblStyle styleId="{D075E5AE-EA41-4D2C-A210-C8C2DE2A16CF}" styleName="Table_0">
    <a:wholeTbl>
      <a:tcTxStyle b="off"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381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381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381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2" d="100"/>
          <a:sy n="32" d="100"/>
        </p:scale>
        <p:origin x="724" y="40"/>
      </p:cViewPr>
      <p:guideLst>
        <p:guide orient="horz" pos="4320"/>
        <p:guide pos="12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u="sng">
                <a:solidFill>
                  <a:schemeClr val="hlink"/>
                </a:solidFill>
                <a:hlinkClick r:id="rId3"/>
              </a:rPr>
              <a:t>http://jlsp.law.columbia.edu/2020/02/13/inaccessible-pizza-delivery-and-the-future-of-the-ada/</a:t>
            </a:r>
            <a:r>
              <a:rPr lang="en-US"/>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 name="Google Shape;155;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 name="Google Shape;165;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Sometimes, making our software equitable simply means an additional set of implementation tasks - like making the dominos app work with a screenreader.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Other times, we may need to seriously examine the systems of inequality that our software is built on: how can we build a system to predict criminal recidivism if we acknowledge that the data that we base these models off of is inherently biased?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5" name="Google Shape;175;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5e7e72aa08_0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5e7e72aa08_0_4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5e7e72aa08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5e7e72aa08_0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5e7e72aa08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5e7e72aa08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5e7e72aa08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5e7e72aa08_0_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5e7e72aa08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5e7e72aa08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5e7e72aa08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5e7e72aa08_0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5e7e72aa08_0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5e7e72aa08_0_10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685800" lvl="0" indent="-263525" algn="l" rtl="0">
              <a:lnSpc>
                <a:spcPct val="115000"/>
              </a:lnSpc>
              <a:spcBef>
                <a:spcPts val="0"/>
              </a:spcBef>
              <a:spcAft>
                <a:spcPts val="0"/>
              </a:spcAft>
              <a:buClr>
                <a:schemeClr val="dk1"/>
              </a:buClr>
              <a:buSzPts val="550"/>
              <a:buFont typeface="Arial"/>
              <a:buChar char="●"/>
            </a:pPr>
            <a:r>
              <a:rPr lang="en-US" sz="700">
                <a:solidFill>
                  <a:schemeClr val="dk1"/>
                </a:solidFill>
                <a:highlight>
                  <a:srgbClr val="EDEBE9"/>
                </a:highlight>
                <a:latin typeface="Calibri"/>
                <a:ea typeface="Calibri"/>
                <a:cs typeface="Calibri"/>
                <a:sym typeface="Calibri"/>
              </a:rPr>
              <a:t>For Amazon's A.I. system define how you would re-design for the system to follow these A.I. guidelines. ​</a:t>
            </a:r>
            <a:endParaRPr sz="700">
              <a:solidFill>
                <a:schemeClr val="dk1"/>
              </a:solidFill>
              <a:highlight>
                <a:srgbClr val="EDEBE9"/>
              </a:highlight>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 name="Google Shape;76;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200"/>
              <a:buFont typeface="Helvetica Neue"/>
              <a:buNone/>
            </a:pPr>
            <a:r>
              <a:rPr lang="en-US"/>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endParaRPr/>
          </a:p>
          <a:p>
            <a:pPr marL="0" lvl="0" indent="0" algn="l" rtl="0">
              <a:lnSpc>
                <a:spcPct val="117999"/>
              </a:lnSpc>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3" name="Google Shape;83;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Being an exceptional engineer means not only know HOW to build some killer features, but that you have the judgement to be able to identify and reject features or products that drive adverse outcomes.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5e7e72aa0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g15e7e72aa08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Being an exceptional engineer means not only know HOW to build some killer features, but that you have the judgement to be able to identify and reject features or products that drive adverse outcomes.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5e7e72aa0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 name="Google Shape;100;g15e7e72aa08_0_3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Being an exceptional engineer means not only know HOW to build some killer features, but that you have the judgement to be able to identify and reject features or products that drive adverse outcomes.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Here are the results of an evaluation of one model, the COMPAS Sentencing Tool in Broward County, Florida.</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The percentage of false positives and false negatives was roughly 30% in both ways (not great, in any case!)</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But if you break down this data by race, you see that black defendants are far more likely to be falsely labeled as high risk than are white defendants.  (And vice versa: white defendants are far more likely to be falsely labeled as low risk)</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When building such tools, it’s vital to evaluate them on multiple dimensions to ensure that we are not simply re-enforcing existing biases.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OfficeDepot compete to sell the same products to the same customers. If I’m Staples, and I’m trying to draw customers who might otherwise go to one of my competitors, I might say something like… “If you live within 20 miles of OfficeMax or OfficeDepot, you will see a cheaper price, otherwise you’ll see more.” This could let me drive revenues: customers who would have gone to a competitor see my low prices, customers who don’t have an alternative will pay the slightly higher price anyway.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On the surface, this sounds fine. But: what if OfficeMax + OfficeDepot are primarily located in wealthy areas? If so, then our policy is actually saying: on the whole, charge wealthy customers less than poor customers. Whether this is an OK policy or not is a topic for a class on business ethics - what our interest as software engineers is is simply in recognizing that this could be an unintended harm.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And Machine Learning is not the only application that uses huge amounts of energy (click)</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Once we recognize the potential for harm, we can consider mitigation steps like locating our data centers in regions that provide for cheap renewable energy and cooling.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15"/>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15"/>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solidFill>
                  <a:srgbClr val="000000"/>
                </a:solidFill>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12" name="Google Shape;12;p15"/>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9"/>
        <p:cNvGrpSpPr/>
        <p:nvPr/>
      </p:nvGrpSpPr>
      <p:grpSpPr>
        <a:xfrm>
          <a:off x="0" y="0"/>
          <a:ext cx="0" cy="0"/>
          <a:chOff x="0" y="0"/>
          <a:chExt cx="0" cy="0"/>
        </a:xfrm>
      </p:grpSpPr>
      <p:sp>
        <p:nvSpPr>
          <p:cNvPr id="50" name="Google Shape;50;p24"/>
          <p:cNvSpPr>
            <a:spLocks noGrp="1"/>
          </p:cNvSpPr>
          <p:nvPr>
            <p:ph type="pic" idx="2"/>
          </p:nvPr>
        </p:nvSpPr>
        <p:spPr>
          <a:xfrm>
            <a:off x="15760700" y="1016000"/>
            <a:ext cx="7439099" cy="5949678"/>
          </a:xfrm>
          <a:prstGeom prst="rect">
            <a:avLst/>
          </a:prstGeom>
          <a:noFill/>
          <a:ln>
            <a:noFill/>
          </a:ln>
        </p:spPr>
      </p:sp>
      <p:sp>
        <p:nvSpPr>
          <p:cNvPr id="51" name="Google Shape;51;p24"/>
          <p:cNvSpPr>
            <a:spLocks noGrp="1"/>
          </p:cNvSpPr>
          <p:nvPr>
            <p:ph type="pic" idx="3"/>
          </p:nvPr>
        </p:nvSpPr>
        <p:spPr>
          <a:xfrm>
            <a:off x="13500100" y="3978275"/>
            <a:ext cx="10439400" cy="12150181"/>
          </a:xfrm>
          <a:prstGeom prst="rect">
            <a:avLst/>
          </a:prstGeom>
          <a:noFill/>
          <a:ln>
            <a:noFill/>
          </a:ln>
        </p:spPr>
      </p:sp>
      <p:sp>
        <p:nvSpPr>
          <p:cNvPr id="52" name="Google Shape;52;p24"/>
          <p:cNvSpPr>
            <a:spLocks noGrp="1"/>
          </p:cNvSpPr>
          <p:nvPr>
            <p:ph type="pic" idx="4"/>
          </p:nvPr>
        </p:nvSpPr>
        <p:spPr>
          <a:xfrm>
            <a:off x="-139700" y="495300"/>
            <a:ext cx="16611600" cy="12458700"/>
          </a:xfrm>
          <a:prstGeom prst="rect">
            <a:avLst/>
          </a:prstGeom>
          <a:noFill/>
          <a:ln>
            <a:noFill/>
          </a:ln>
        </p:spPr>
      </p:sp>
      <p:sp>
        <p:nvSpPr>
          <p:cNvPr id="53" name="Google Shape;53;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4"/>
        <p:cNvGrpSpPr/>
        <p:nvPr/>
      </p:nvGrpSpPr>
      <p:grpSpPr>
        <a:xfrm>
          <a:off x="0" y="0"/>
          <a:ext cx="0" cy="0"/>
          <a:chOff x="0" y="0"/>
          <a:chExt cx="0" cy="0"/>
        </a:xfrm>
      </p:grpSpPr>
      <p:sp>
        <p:nvSpPr>
          <p:cNvPr id="55" name="Google Shape;55;p25"/>
          <p:cNvSpPr>
            <a:spLocks noGrp="1"/>
          </p:cNvSpPr>
          <p:nvPr>
            <p:ph type="pic" idx="2"/>
          </p:nvPr>
        </p:nvSpPr>
        <p:spPr>
          <a:xfrm>
            <a:off x="-1333500" y="-5524500"/>
            <a:ext cx="27051000" cy="21640800"/>
          </a:xfrm>
          <a:prstGeom prst="rect">
            <a:avLst/>
          </a:prstGeom>
          <a:noFill/>
          <a:ln>
            <a:noFill/>
          </a:ln>
        </p:spPr>
      </p:sp>
      <p:sp>
        <p:nvSpPr>
          <p:cNvPr id="56" name="Google Shape;56;p2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sz="1800" b="0" i="0" u="none" strike="noStrike" cap="none">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7"/>
        <p:cNvGrpSpPr/>
        <p:nvPr/>
      </p:nvGrpSpPr>
      <p:grpSpPr>
        <a:xfrm>
          <a:off x="0" y="0"/>
          <a:ext cx="0" cy="0"/>
          <a:chOff x="0" y="0"/>
          <a:chExt cx="0" cy="0"/>
        </a:xfrm>
      </p:grpSpPr>
      <p:sp>
        <p:nvSpPr>
          <p:cNvPr id="58" name="Google Shape;58;p2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14"/>
        <p:cNvGrpSpPr/>
        <p:nvPr/>
      </p:nvGrpSpPr>
      <p:grpSpPr>
        <a:xfrm>
          <a:off x="0" y="0"/>
          <a:ext cx="0" cy="0"/>
          <a:chOff x="0" y="0"/>
          <a:chExt cx="0" cy="0"/>
        </a:xfrm>
      </p:grpSpPr>
      <p:sp>
        <p:nvSpPr>
          <p:cNvPr id="15" name="Google Shape;15;p1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5493"/>
              </a:buClr>
              <a:buSzPts val="1800"/>
              <a:buNone/>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16" name="Google Shape;16;p16"/>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16"/>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19"/>
        <p:cNvGrpSpPr/>
        <p:nvPr/>
      </p:nvGrpSpPr>
      <p:grpSpPr>
        <a:xfrm>
          <a:off x="0" y="0"/>
          <a:ext cx="0" cy="0"/>
          <a:chOff x="0" y="0"/>
          <a:chExt cx="0" cy="0"/>
        </a:xfrm>
      </p:grpSpPr>
      <p:sp>
        <p:nvSpPr>
          <p:cNvPr id="20" name="Google Shape;20;p17"/>
          <p:cNvSpPr>
            <a:spLocks noGrp="1"/>
          </p:cNvSpPr>
          <p:nvPr>
            <p:ph type="pic" idx="2"/>
          </p:nvPr>
        </p:nvSpPr>
        <p:spPr>
          <a:xfrm>
            <a:off x="-1155700" y="-1295400"/>
            <a:ext cx="26746200" cy="16018933"/>
          </a:xfrm>
          <a:prstGeom prst="rect">
            <a:avLst/>
          </a:prstGeom>
          <a:noFill/>
          <a:ln>
            <a:noFill/>
          </a:ln>
        </p:spPr>
      </p:sp>
      <p:sp>
        <p:nvSpPr>
          <p:cNvPr id="21" name="Google Shape;21;p17"/>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solidFill>
                  <a:srgbClr val="000000"/>
                </a:solidFill>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22" name="Google Shape;22;p17"/>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3" name="Google Shape;23;p17"/>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4" name="Google Shape;24;p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5"/>
        <p:cNvGrpSpPr/>
        <p:nvPr/>
      </p:nvGrpSpPr>
      <p:grpSpPr>
        <a:xfrm>
          <a:off x="0" y="0"/>
          <a:ext cx="0" cy="0"/>
          <a:chOff x="0" y="0"/>
          <a:chExt cx="0" cy="0"/>
        </a:xfrm>
      </p:grpSpPr>
      <p:sp>
        <p:nvSpPr>
          <p:cNvPr id="26" name="Google Shape;26;p18"/>
          <p:cNvSpPr>
            <a:spLocks noGrp="1"/>
          </p:cNvSpPr>
          <p:nvPr>
            <p:ph type="pic" idx="2"/>
          </p:nvPr>
        </p:nvSpPr>
        <p:spPr>
          <a:xfrm>
            <a:off x="10972800" y="-203200"/>
            <a:ext cx="12144837" cy="14135100"/>
          </a:xfrm>
          <a:prstGeom prst="rect">
            <a:avLst/>
          </a:prstGeom>
          <a:noFill/>
          <a:ln>
            <a:noFill/>
          </a:ln>
        </p:spPr>
      </p:sp>
      <p:sp>
        <p:nvSpPr>
          <p:cNvPr id="27" name="Google Shape;27;p18"/>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8500"/>
              <a:buFont typeface="Helvetica Neue"/>
              <a:buNone/>
              <a:defRPr>
                <a:solidFill>
                  <a:srgbClr val="000000"/>
                </a:solidFill>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28" name="Google Shape;28;p18"/>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9" name="Google Shape;29;p18"/>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solidFill>
                  <a:srgbClr val="000000"/>
                </a:solidFill>
                <a:latin typeface="Helvetica Neue"/>
                <a:ea typeface="Helvetica Neue"/>
                <a:cs typeface="Helvetica Neue"/>
                <a:sym typeface="Helvetica Neue"/>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32" name="Google Shape;32;p19"/>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5493"/>
              </a:buClr>
              <a:buSzPts val="1800"/>
              <a:buNone/>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35" name="Google Shape;35;p2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6" name="Google Shape;36;p2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7" name="Google Shape;37;p2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38"/>
        <p:cNvGrpSpPr/>
        <p:nvPr/>
      </p:nvGrpSpPr>
      <p:grpSpPr>
        <a:xfrm>
          <a:off x="0" y="0"/>
          <a:ext cx="0" cy="0"/>
          <a:chOff x="0" y="0"/>
          <a:chExt cx="0" cy="0"/>
        </a:xfrm>
      </p:grpSpPr>
      <p:sp>
        <p:nvSpPr>
          <p:cNvPr id="39" name="Google Shape;39;p21"/>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0" name="Google Shape;40;p2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41"/>
        <p:cNvGrpSpPr/>
        <p:nvPr/>
      </p:nvGrpSpPr>
      <p:grpSpPr>
        <a:xfrm>
          <a:off x="0" y="0"/>
          <a:ext cx="0" cy="0"/>
          <a:chOff x="0" y="0"/>
          <a:chExt cx="0" cy="0"/>
        </a:xfrm>
      </p:grpSpPr>
      <p:sp>
        <p:nvSpPr>
          <p:cNvPr id="42" name="Google Shape;42;p22"/>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3" name="Google Shape;43;p22"/>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4" name="Google Shape;44;p2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5"/>
        <p:cNvGrpSpPr/>
        <p:nvPr/>
      </p:nvGrpSpPr>
      <p:grpSpPr>
        <a:xfrm>
          <a:off x="0" y="0"/>
          <a:ext cx="0" cy="0"/>
          <a:chOff x="0" y="0"/>
          <a:chExt cx="0" cy="0"/>
        </a:xfrm>
      </p:grpSpPr>
      <p:sp>
        <p:nvSpPr>
          <p:cNvPr id="46" name="Google Shape;46;p23"/>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23"/>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8" name="Google Shape;48;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9pPr>
          </a:lstStyle>
          <a:p>
            <a:endParaRPr/>
          </a:p>
        </p:txBody>
      </p:sp>
      <p:sp>
        <p:nvSpPr>
          <p:cNvPr id="7" name="Google Shape;7;p14"/>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ater.com/2019/7/25/8930669/dominos-supreme-court-website-accessible-blind-us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www.nytimes.com/interactive/2015/business/international/vw-diesel-emissions-scandal-explained.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www.wsj.com/articles/BL-DGB-42522" TargetMode="External"/><Relationship Id="rId5" Type="http://schemas.openxmlformats.org/officeDocument/2006/relationships/hyperlink" Target="https://www.wired.com/story/when-it-comes-to-gorillas-google-photos-remains-blind/"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hyperlink" Target="http://www.microsoft.com/en-us/research/uploads/prod/2020/03/Guidelines_summary_image@2x.png"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wsj.com/articles/SB1000142412788732377720457818939181388153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7.png"/><Relationship Id="rId4" Type="http://schemas.openxmlformats.org/officeDocument/2006/relationships/hyperlink" Target="https://arxiv.org/pdf/1906.02243.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body" idx="1"/>
          </p:nvPr>
        </p:nvSpPr>
        <p:spPr>
          <a:xfrm>
            <a:off x="1201340" y="11177783"/>
            <a:ext cx="21971003" cy="1959509"/>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5493"/>
              </a:buClr>
              <a:buSzPts val="3600"/>
              <a:buFont typeface="Helvetica Neue"/>
              <a:buNone/>
            </a:pPr>
            <a:r>
              <a:rPr lang="en-US"/>
              <a:t>© 2023, </a:t>
            </a:r>
            <a:r>
              <a:rPr lang="en-US" dirty="0"/>
              <a:t>released under </a:t>
            </a:r>
            <a:r>
              <a:rPr lang="en-US" u="sng" dirty="0">
                <a:solidFill>
                  <a:schemeClr val="hlink"/>
                </a:solidFill>
                <a:hlinkClick r:id="rId3"/>
              </a:rPr>
              <a:t>CC BY-SA</a:t>
            </a:r>
            <a:endParaRPr dirty="0"/>
          </a:p>
        </p:txBody>
      </p:sp>
      <p:sp>
        <p:nvSpPr>
          <p:cNvPr id="64" name="Google Shape;64;p1"/>
          <p:cNvSpPr txBox="1">
            <a:spLocks noGrp="1"/>
          </p:cNvSpPr>
          <p:nvPr>
            <p:ph type="ctrTitle" idx="4294967295"/>
          </p:nvPr>
        </p:nvSpPr>
        <p:spPr>
          <a:xfrm>
            <a:off x="1206496" y="2574991"/>
            <a:ext cx="21971004" cy="2598607"/>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005493"/>
              </a:buClr>
              <a:buSzPts val="7200"/>
              <a:buFont typeface="Helvetica Neue"/>
              <a:buNone/>
            </a:pPr>
            <a:r>
              <a:rPr lang="en-US" sz="7200" b="1" i="0" u="none" strike="noStrike" cap="none">
                <a:solidFill>
                  <a:srgbClr val="005493"/>
                </a:solidFill>
                <a:latin typeface="Helvetica Neue"/>
                <a:ea typeface="Helvetica Neue"/>
                <a:cs typeface="Helvetica Neue"/>
                <a:sym typeface="Helvetica Neue"/>
              </a:rPr>
              <a:t>CS 4530 </a:t>
            </a:r>
            <a:br>
              <a:rPr lang="en-US" sz="7200" b="1" i="0" u="none" strike="noStrike" cap="none">
                <a:solidFill>
                  <a:srgbClr val="005493"/>
                </a:solidFill>
                <a:latin typeface="Helvetica Neue"/>
                <a:ea typeface="Helvetica Neue"/>
                <a:cs typeface="Helvetica Neue"/>
                <a:sym typeface="Helvetica Neue"/>
              </a:rPr>
            </a:br>
            <a:r>
              <a:rPr lang="en-US" sz="7200" b="1" i="0" u="none" strike="noStrike" cap="none">
                <a:solidFill>
                  <a:srgbClr val="005493"/>
                </a:solidFill>
                <a:latin typeface="Helvetica Neue"/>
                <a:ea typeface="Helvetica Neue"/>
                <a:cs typeface="Helvetica Neue"/>
                <a:sym typeface="Helvetica Neue"/>
              </a:rPr>
              <a:t>Fundamentals of Software Engineering</a:t>
            </a:r>
            <a:endParaRPr sz="7200" b="1" i="0" u="none" strike="noStrike" cap="none">
              <a:solidFill>
                <a:srgbClr val="000000"/>
              </a:solidFill>
              <a:latin typeface="Helvetica Neue"/>
              <a:ea typeface="Helvetica Neue"/>
              <a:cs typeface="Helvetica Neue"/>
              <a:sym typeface="Helvetica Neue"/>
            </a:endParaRPr>
          </a:p>
        </p:txBody>
      </p:sp>
      <p:sp>
        <p:nvSpPr>
          <p:cNvPr id="65" name="Google Shape;65;p1"/>
          <p:cNvSpPr txBox="1">
            <a:spLocks noGrp="1"/>
          </p:cNvSpPr>
          <p:nvPr>
            <p:ph type="subTitle" idx="4294967295"/>
          </p:nvPr>
        </p:nvSpPr>
        <p:spPr>
          <a:xfrm>
            <a:off x="1206496" y="5318189"/>
            <a:ext cx="21971001"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500"/>
              <a:buFont typeface="Helvetica Neue"/>
              <a:buNone/>
            </a:pPr>
            <a:r>
              <a:rPr lang="en-US" sz="5500" b="1" i="0" u="none" strike="noStrike" cap="none" dirty="0">
                <a:solidFill>
                  <a:srgbClr val="000000"/>
                </a:solidFill>
                <a:latin typeface="Helvetica Neue"/>
                <a:ea typeface="Helvetica Neue"/>
                <a:cs typeface="Helvetica Neue"/>
                <a:sym typeface="Helvetica Neue"/>
              </a:rPr>
              <a:t>Module 18: Engineering Software for Equity</a:t>
            </a:r>
            <a:endParaRPr sz="5500" b="1" i="0" u="none" strike="noStrike" cap="none" dirty="0">
              <a:solidFill>
                <a:srgbClr val="000000"/>
              </a:solidFill>
              <a:latin typeface="Helvetica Neue"/>
              <a:ea typeface="Helvetica Neue"/>
              <a:cs typeface="Helvetica Neue"/>
              <a:sym typeface="Helvetica Neue"/>
            </a:endParaRPr>
          </a:p>
        </p:txBody>
      </p:sp>
      <p:sp>
        <p:nvSpPr>
          <p:cNvPr id="66" name="Google Shape;66;p1"/>
          <p:cNvSpPr txBox="1"/>
          <p:nvPr/>
        </p:nvSpPr>
        <p:spPr>
          <a:xfrm>
            <a:off x="1201339" y="7526402"/>
            <a:ext cx="17331987" cy="1416876"/>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3600"/>
              <a:buFont typeface="Helvetica Neue"/>
              <a:buNone/>
            </a:pPr>
            <a:r>
              <a:rPr lang="en-US" sz="3600" b="1" i="0" u="none" strike="noStrike" cap="none" dirty="0">
                <a:solidFill>
                  <a:srgbClr val="000000"/>
                </a:solidFill>
                <a:latin typeface="Helvetica Neue"/>
                <a:ea typeface="Helvetica Neue"/>
                <a:cs typeface="Helvetica Neue"/>
                <a:sym typeface="Helvetica Neue"/>
              </a:rPr>
              <a:t>Adeel Bhutta, Jan Vitek, and Mitch Wand</a:t>
            </a:r>
            <a:endParaRPr dirty="0"/>
          </a:p>
          <a:p>
            <a:pPr marL="0" marR="0" lvl="0" indent="0" algn="l" rtl="0">
              <a:lnSpc>
                <a:spcPct val="100000"/>
              </a:lnSpc>
              <a:spcBef>
                <a:spcPts val="0"/>
              </a:spcBef>
              <a:spcAft>
                <a:spcPts val="0"/>
              </a:spcAft>
              <a:buClr>
                <a:srgbClr val="000000"/>
              </a:buClr>
              <a:buSzPts val="3600"/>
              <a:buFont typeface="Helvetica Neue"/>
              <a:buNone/>
            </a:pPr>
            <a:r>
              <a:rPr lang="en-US" sz="3600" b="1" i="0" u="none" strike="noStrike" cap="none" dirty="0">
                <a:solidFill>
                  <a:srgbClr val="000000"/>
                </a:solidFill>
                <a:latin typeface="Helvetica Neue"/>
                <a:ea typeface="Helvetica Neue"/>
                <a:cs typeface="Helvetica Neue"/>
                <a:sym typeface="Helvetica Neue"/>
              </a:rPr>
              <a:t>Khoury College of Computer Sciences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Poor user interfaces can discriminate against differently-abled people.</a:t>
            </a:r>
            <a:endParaRPr/>
          </a:p>
        </p:txBody>
      </p:sp>
      <p:sp>
        <p:nvSpPr>
          <p:cNvPr id="139" name="Google Shape;139;p8"/>
          <p:cNvSpPr txBox="1">
            <a:spLocks noGrp="1"/>
          </p:cNvSpPr>
          <p:nvPr>
            <p:ph type="body" idx="1"/>
          </p:nvPr>
        </p:nvSpPr>
        <p:spPr>
          <a:xfrm>
            <a:off x="1139304" y="3053966"/>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a:t>Inclusivity and Accessibility: Domino’s Pizza LLC v. Robles</a:t>
            </a:r>
            <a:endParaRPr/>
          </a:p>
        </p:txBody>
      </p:sp>
      <p:pic>
        <p:nvPicPr>
          <p:cNvPr id="140" name="Google Shape;140;p8" descr="Image"/>
          <p:cNvPicPr preferRelativeResize="0"/>
          <p:nvPr/>
        </p:nvPicPr>
        <p:blipFill rotWithShape="1">
          <a:blip r:embed="rId3">
            <a:alphaModFix/>
          </a:blip>
          <a:srcRect/>
          <a:stretch/>
        </p:blipFill>
        <p:spPr>
          <a:xfrm>
            <a:off x="1100646" y="4437704"/>
            <a:ext cx="9753601" cy="10579101"/>
          </a:xfrm>
          <a:prstGeom prst="rect">
            <a:avLst/>
          </a:prstGeom>
          <a:noFill/>
          <a:ln>
            <a:noFill/>
          </a:ln>
        </p:spPr>
      </p:pic>
      <p:sp>
        <p:nvSpPr>
          <p:cNvPr id="141" name="Google Shape;141;p8"/>
          <p:cNvSpPr txBox="1"/>
          <p:nvPr/>
        </p:nvSpPr>
        <p:spPr>
          <a:xfrm>
            <a:off x="13529754" y="12766818"/>
            <a:ext cx="10758660" cy="8296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“Domino’s Would Rather Go to the Supreme Court Than Make Its Website Accessible to the Blind” by Brenna Houck, Eater Detroit</a:t>
            </a:r>
            <a:endParaRPr/>
          </a:p>
        </p:txBody>
      </p:sp>
      <p:pic>
        <p:nvPicPr>
          <p:cNvPr id="142" name="Google Shape;142;p8" descr="Image"/>
          <p:cNvPicPr preferRelativeResize="0"/>
          <p:nvPr/>
        </p:nvPicPr>
        <p:blipFill rotWithShape="1">
          <a:blip r:embed="rId5">
            <a:alphaModFix/>
          </a:blip>
          <a:srcRect t="4533"/>
          <a:stretch/>
        </p:blipFill>
        <p:spPr>
          <a:xfrm>
            <a:off x="11608975" y="6593391"/>
            <a:ext cx="12679439" cy="37805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Software Systems can be used to evade regulation.</a:t>
            </a:r>
            <a:endParaRPr/>
          </a:p>
        </p:txBody>
      </p:sp>
      <p:sp>
        <p:nvSpPr>
          <p:cNvPr id="148" name="Google Shape;148;p9"/>
          <p:cNvSpPr txBox="1">
            <a:spLocks noGrp="1"/>
          </p:cNvSpPr>
          <p:nvPr>
            <p:ph type="body" idx="1"/>
          </p:nvPr>
        </p:nvSpPr>
        <p:spPr>
          <a:xfrm>
            <a:off x="10065488" y="2530933"/>
            <a:ext cx="13941351"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a:t>Example: Volkswagen diesel emissions</a:t>
            </a:r>
            <a:endParaRPr/>
          </a:p>
        </p:txBody>
      </p:sp>
      <p:pic>
        <p:nvPicPr>
          <p:cNvPr id="149" name="Google Shape;149;p9" descr="Image"/>
          <p:cNvPicPr preferRelativeResize="0"/>
          <p:nvPr/>
        </p:nvPicPr>
        <p:blipFill rotWithShape="1">
          <a:blip r:embed="rId3">
            <a:alphaModFix/>
          </a:blip>
          <a:srcRect/>
          <a:stretch/>
        </p:blipFill>
        <p:spPr>
          <a:xfrm>
            <a:off x="1880351" y="4033109"/>
            <a:ext cx="8585201" cy="8686801"/>
          </a:xfrm>
          <a:prstGeom prst="rect">
            <a:avLst/>
          </a:prstGeom>
          <a:noFill/>
          <a:ln>
            <a:noFill/>
          </a:ln>
        </p:spPr>
      </p:pic>
      <p:sp>
        <p:nvSpPr>
          <p:cNvPr id="150" name="Google Shape;150;p9"/>
          <p:cNvSpPr txBox="1"/>
          <p:nvPr/>
        </p:nvSpPr>
        <p:spPr>
          <a:xfrm>
            <a:off x="4689348" y="12900379"/>
            <a:ext cx="15005305"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“How Volkswagen’s ‘Defeat Devices’ Worked” By Guilbert Gates, Jack Ewing, Karl Russell and Derek Watkins</a:t>
            </a:r>
            <a:endParaRPr/>
          </a:p>
        </p:txBody>
      </p:sp>
      <p:pic>
        <p:nvPicPr>
          <p:cNvPr id="151" name="Google Shape;151;p9" descr="Image"/>
          <p:cNvPicPr preferRelativeResize="0"/>
          <p:nvPr/>
        </p:nvPicPr>
        <p:blipFill rotWithShape="1">
          <a:blip r:embed="rId5">
            <a:alphaModFix/>
          </a:blip>
          <a:srcRect l="8093" t="5734"/>
          <a:stretch/>
        </p:blipFill>
        <p:spPr>
          <a:xfrm>
            <a:off x="12229745" y="4351994"/>
            <a:ext cx="10273984" cy="7595335"/>
          </a:xfrm>
          <a:prstGeom prst="rect">
            <a:avLst/>
          </a:prstGeom>
          <a:noFill/>
          <a:ln>
            <a:noFill/>
          </a:ln>
        </p:spPr>
      </p:pic>
      <p:sp>
        <p:nvSpPr>
          <p:cNvPr id="152" name="Google Shape;152;p9"/>
          <p:cNvSpPr txBox="1"/>
          <p:nvPr/>
        </p:nvSpPr>
        <p:spPr>
          <a:xfrm rot="-2156596">
            <a:off x="1121074" y="7073148"/>
            <a:ext cx="6232602" cy="771192"/>
          </a:xfrm>
          <a:prstGeom prst="rect">
            <a:avLst/>
          </a:prstGeom>
          <a:solidFill>
            <a:srgbClr val="ED220D"/>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4400"/>
              <a:buFont typeface="Helvetica Neue"/>
              <a:buNone/>
            </a:pPr>
            <a:r>
              <a:rPr lang="en-US" sz="4400" b="0" i="0" u="none" strike="noStrike" cap="none">
                <a:solidFill>
                  <a:srgbClr val="FFFFFF"/>
                </a:solidFill>
                <a:latin typeface="Helvetica Neue"/>
                <a:ea typeface="Helvetica Neue"/>
                <a:cs typeface="Helvetica Neue"/>
                <a:sym typeface="Helvetica Neue"/>
              </a:rPr>
              <a:t>$14.7 billion settlement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0"/>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r>
              <a:rPr lang="en-US" sz="8500" b="1" i="0" u="none" strike="noStrike" cap="none">
                <a:solidFill>
                  <a:srgbClr val="005493"/>
                </a:solidFill>
                <a:latin typeface="Helvetica Neue"/>
                <a:ea typeface="Helvetica Neue"/>
                <a:cs typeface="Helvetica Neue"/>
                <a:sym typeface="Helvetica Neue"/>
              </a:rPr>
              <a:t>Bias is the Default</a:t>
            </a:r>
            <a:endParaRPr/>
          </a:p>
        </p:txBody>
      </p:sp>
      <p:sp>
        <p:nvSpPr>
          <p:cNvPr id="158" name="Google Shape;158;p1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sz="5500" b="1"/>
              <a:t>Example: Google Photos auto-tagging (2015)</a:t>
            </a:r>
            <a:endParaRPr/>
          </a:p>
        </p:txBody>
      </p:sp>
      <p:pic>
        <p:nvPicPr>
          <p:cNvPr id="159" name="Google Shape;159;p10" descr="Image"/>
          <p:cNvPicPr preferRelativeResize="0"/>
          <p:nvPr/>
        </p:nvPicPr>
        <p:blipFill rotWithShape="1">
          <a:blip r:embed="rId3">
            <a:alphaModFix/>
          </a:blip>
          <a:srcRect/>
          <a:stretch/>
        </p:blipFill>
        <p:spPr>
          <a:xfrm>
            <a:off x="793950" y="3701978"/>
            <a:ext cx="10033001" cy="8204201"/>
          </a:xfrm>
          <a:prstGeom prst="rect">
            <a:avLst/>
          </a:prstGeom>
          <a:noFill/>
          <a:ln>
            <a:noFill/>
          </a:ln>
        </p:spPr>
      </p:pic>
      <p:pic>
        <p:nvPicPr>
          <p:cNvPr id="160" name="Google Shape;160;p10" descr="Image"/>
          <p:cNvPicPr preferRelativeResize="0"/>
          <p:nvPr/>
        </p:nvPicPr>
        <p:blipFill rotWithShape="1">
          <a:blip r:embed="rId4">
            <a:alphaModFix/>
          </a:blip>
          <a:srcRect/>
          <a:stretch/>
        </p:blipFill>
        <p:spPr>
          <a:xfrm>
            <a:off x="14427266" y="3521509"/>
            <a:ext cx="9563101" cy="12852401"/>
          </a:xfrm>
          <a:prstGeom prst="rect">
            <a:avLst/>
          </a:prstGeom>
          <a:noFill/>
          <a:ln>
            <a:noFill/>
          </a:ln>
        </p:spPr>
      </p:pic>
      <p:sp>
        <p:nvSpPr>
          <p:cNvPr id="161" name="Google Shape;161;p10"/>
          <p:cNvSpPr txBox="1"/>
          <p:nvPr/>
        </p:nvSpPr>
        <p:spPr>
          <a:xfrm>
            <a:off x="2727687" y="13095494"/>
            <a:ext cx="11882934"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https://www.wired.com/story/when-it-comes-to-gorillas-google-photos-remains-blind/</a:t>
            </a:r>
            <a:endParaRPr/>
          </a:p>
        </p:txBody>
      </p:sp>
      <p:sp>
        <p:nvSpPr>
          <p:cNvPr id="162" name="Google Shape;162;p10"/>
          <p:cNvSpPr txBox="1"/>
          <p:nvPr/>
        </p:nvSpPr>
        <p:spPr>
          <a:xfrm>
            <a:off x="2767581" y="12553346"/>
            <a:ext cx="6288939"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https://www.wsj.com/articles/BL-DGB-42522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1"/>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r>
              <a:rPr lang="en-US" sz="8500" b="1" i="0" u="none" strike="noStrike" cap="none">
                <a:solidFill>
                  <a:srgbClr val="005493"/>
                </a:solidFill>
                <a:latin typeface="Helvetica Neue"/>
                <a:ea typeface="Helvetica Neue"/>
                <a:cs typeface="Helvetica Neue"/>
                <a:sym typeface="Helvetica Neue"/>
              </a:rPr>
              <a:t>Reflecting on these examples</a:t>
            </a:r>
            <a:endParaRPr/>
          </a:p>
        </p:txBody>
      </p:sp>
      <p:sp>
        <p:nvSpPr>
          <p:cNvPr id="168" name="Google Shape;168;p11"/>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sz="5500" b="1"/>
              <a:t>Personal philosophies and business cases</a:t>
            </a:r>
            <a:endParaRPr/>
          </a:p>
        </p:txBody>
      </p:sp>
      <p:pic>
        <p:nvPicPr>
          <p:cNvPr id="169" name="Google Shape;169;p11" descr="Lesson 11.1 - Engineering Equitable Software.001.jpeg"/>
          <p:cNvPicPr preferRelativeResize="0"/>
          <p:nvPr/>
        </p:nvPicPr>
        <p:blipFill rotWithShape="1">
          <a:blip r:embed="rId3">
            <a:alphaModFix/>
          </a:blip>
          <a:srcRect t="17785"/>
          <a:stretch/>
        </p:blipFill>
        <p:spPr>
          <a:xfrm>
            <a:off x="1480314" y="3250619"/>
            <a:ext cx="10435563" cy="4826001"/>
          </a:xfrm>
          <a:prstGeom prst="rect">
            <a:avLst/>
          </a:prstGeom>
          <a:noFill/>
          <a:ln w="25400" cap="flat" cmpd="sng">
            <a:solidFill>
              <a:srgbClr val="FFFFFF"/>
            </a:solidFill>
            <a:prstDash val="solid"/>
            <a:miter lim="400000"/>
            <a:headEnd type="none" w="sm" len="sm"/>
            <a:tailEnd type="none" w="sm" len="sm"/>
          </a:ln>
          <a:effectLst>
            <a:outerShdw blurRad="50800" dist="25400" dir="3600000" rotWithShape="0">
              <a:srgbClr val="000000">
                <a:alpha val="69803"/>
              </a:srgbClr>
            </a:outerShdw>
          </a:effectLst>
        </p:spPr>
      </p:pic>
      <p:pic>
        <p:nvPicPr>
          <p:cNvPr id="170" name="Google Shape;170;p11" descr="Lesson 11.1 - Engineering Equitable Software.002.jpeg"/>
          <p:cNvPicPr preferRelativeResize="0"/>
          <p:nvPr/>
        </p:nvPicPr>
        <p:blipFill rotWithShape="1">
          <a:blip r:embed="rId4">
            <a:alphaModFix/>
          </a:blip>
          <a:srcRect t="17212"/>
          <a:stretch/>
        </p:blipFill>
        <p:spPr>
          <a:xfrm>
            <a:off x="12930358" y="3250619"/>
            <a:ext cx="10363289" cy="4826001"/>
          </a:xfrm>
          <a:prstGeom prst="rect">
            <a:avLst/>
          </a:prstGeom>
          <a:noFill/>
          <a:ln w="25400" cap="flat" cmpd="sng">
            <a:solidFill>
              <a:srgbClr val="FFFFFF"/>
            </a:solidFill>
            <a:prstDash val="solid"/>
            <a:miter lim="400000"/>
            <a:headEnd type="none" w="sm" len="sm"/>
            <a:tailEnd type="none" w="sm" len="sm"/>
          </a:ln>
          <a:effectLst>
            <a:outerShdw blurRad="50800" dist="25400" dir="3600000" rotWithShape="0">
              <a:srgbClr val="000000">
                <a:alpha val="69803"/>
              </a:srgbClr>
            </a:outerShdw>
          </a:effectLst>
        </p:spPr>
      </p:pic>
      <p:pic>
        <p:nvPicPr>
          <p:cNvPr id="171" name="Google Shape;171;p11" descr="Lesson 11.1 - Engineering Equitable Software.004.jpeg"/>
          <p:cNvPicPr preferRelativeResize="0"/>
          <p:nvPr/>
        </p:nvPicPr>
        <p:blipFill rotWithShape="1">
          <a:blip r:embed="rId5">
            <a:alphaModFix/>
          </a:blip>
          <a:srcRect t="17242"/>
          <a:stretch/>
        </p:blipFill>
        <p:spPr>
          <a:xfrm>
            <a:off x="1514445" y="8827277"/>
            <a:ext cx="10367145" cy="4826001"/>
          </a:xfrm>
          <a:prstGeom prst="rect">
            <a:avLst/>
          </a:prstGeom>
          <a:noFill/>
          <a:ln w="25400" cap="flat" cmpd="sng">
            <a:solidFill>
              <a:srgbClr val="FFFFFF"/>
            </a:solidFill>
            <a:prstDash val="solid"/>
            <a:miter lim="400000"/>
            <a:headEnd type="none" w="sm" len="sm"/>
            <a:tailEnd type="none" w="sm" len="sm"/>
          </a:ln>
          <a:effectLst>
            <a:outerShdw blurRad="50800" dist="25400" dir="3600000" rotWithShape="0">
              <a:srgbClr val="000000">
                <a:alpha val="69803"/>
              </a:srgbClr>
            </a:outerShdw>
          </a:effectLst>
        </p:spPr>
      </p:pic>
      <p:pic>
        <p:nvPicPr>
          <p:cNvPr id="172" name="Google Shape;172;p11" descr="Lesson 11.1 - Engineering Equitable Software.005.jpeg"/>
          <p:cNvPicPr preferRelativeResize="0"/>
          <p:nvPr/>
        </p:nvPicPr>
        <p:blipFill rotWithShape="1">
          <a:blip r:embed="rId6">
            <a:alphaModFix/>
          </a:blip>
          <a:srcRect t="17213"/>
          <a:stretch/>
        </p:blipFill>
        <p:spPr>
          <a:xfrm>
            <a:off x="12930159" y="8814577"/>
            <a:ext cx="10363466" cy="4826001"/>
          </a:xfrm>
          <a:prstGeom prst="rect">
            <a:avLst/>
          </a:prstGeom>
          <a:noFill/>
          <a:ln w="25400" cap="flat" cmpd="sng">
            <a:solidFill>
              <a:srgbClr val="FFFFFF"/>
            </a:solidFill>
            <a:prstDash val="solid"/>
            <a:miter lim="400000"/>
            <a:headEnd type="none" w="sm" len="sm"/>
            <a:tailEnd type="none" w="sm" len="sm"/>
          </a:ln>
          <a:effectLst>
            <a:outerShdw blurRad="50800" dist="25400" dir="3600000" rotWithShape="0">
              <a:srgbClr val="000000">
                <a:alpha val="69803"/>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r>
              <a:rPr lang="en-US" sz="8500" b="1" i="0" u="none" strike="noStrike" cap="none">
                <a:solidFill>
                  <a:srgbClr val="005493"/>
                </a:solidFill>
                <a:latin typeface="Helvetica Neue"/>
                <a:ea typeface="Helvetica Neue"/>
                <a:cs typeface="Helvetica Neue"/>
                <a:sym typeface="Helvetica Neue"/>
              </a:rPr>
              <a:t>More than “don’t be evil”</a:t>
            </a:r>
            <a:endParaRPr/>
          </a:p>
        </p:txBody>
      </p:sp>
      <p:sp>
        <p:nvSpPr>
          <p:cNvPr id="178" name="Google Shape;178;p12"/>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sz="5500" b="1"/>
              <a:t>Engineering equitable software requires conscious effort</a:t>
            </a:r>
            <a:endParaRPr/>
          </a:p>
        </p:txBody>
      </p:sp>
      <p:sp>
        <p:nvSpPr>
          <p:cNvPr id="179" name="Google Shape;179;p12"/>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Helvetica Neue"/>
              <a:buChar char="•"/>
            </a:pPr>
            <a:r>
              <a:rPr lang="en-US"/>
              <a:t>How do we determine what “the right thing” is?</a:t>
            </a:r>
            <a:endParaRPr/>
          </a:p>
          <a:p>
            <a:pPr marL="609600" lvl="0" indent="-609600" algn="l" rtl="0">
              <a:lnSpc>
                <a:spcPct val="90000"/>
              </a:lnSpc>
              <a:spcBef>
                <a:spcPts val="4500"/>
              </a:spcBef>
              <a:spcAft>
                <a:spcPts val="0"/>
              </a:spcAft>
              <a:buClr>
                <a:srgbClr val="000000"/>
              </a:buClr>
              <a:buSzPts val="5904"/>
              <a:buFont typeface="Helvetica Neue"/>
              <a:buChar char="•"/>
            </a:pPr>
            <a:r>
              <a:rPr lang="en-US"/>
              <a:t>How do we convince our investors/managers to take this action?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5e7e72aa08_0_47"/>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fontScale="90000"/>
          </a:bodyPr>
          <a:lstStyle/>
          <a:p>
            <a:pPr marL="0" lvl="0" indent="0" algn="l" rtl="0">
              <a:spcBef>
                <a:spcPts val="0"/>
              </a:spcBef>
              <a:spcAft>
                <a:spcPts val="0"/>
              </a:spcAft>
              <a:buNone/>
            </a:pPr>
            <a:r>
              <a:rPr lang="en-US"/>
              <a:t>How might we mitigate harms in Software?</a:t>
            </a:r>
            <a:endParaRPr/>
          </a:p>
        </p:txBody>
      </p:sp>
      <p:sp>
        <p:nvSpPr>
          <p:cNvPr id="185" name="Google Shape;185;g15e7e72aa08_0_47"/>
          <p:cNvSpPr txBox="1">
            <a:spLocks noGrp="1"/>
          </p:cNvSpPr>
          <p:nvPr>
            <p:ph type="body" idx="1"/>
          </p:nvPr>
        </p:nvSpPr>
        <p:spPr>
          <a:xfrm>
            <a:off x="1206500" y="2913162"/>
            <a:ext cx="21971100" cy="934800"/>
          </a:xfrm>
          <a:prstGeom prst="rect">
            <a:avLst/>
          </a:prstGeom>
        </p:spPr>
        <p:txBody>
          <a:bodyPr spcFirstLastPara="1" wrap="square" lIns="45700" tIns="45700" rIns="45700" bIns="45700" anchor="t" anchorCtr="0">
            <a:normAutofit fontScale="47500" lnSpcReduction="20000"/>
          </a:bodyPr>
          <a:lstStyle/>
          <a:p>
            <a:pPr marL="0" lvl="0" indent="0" algn="l" rtl="0">
              <a:spcBef>
                <a:spcPts val="0"/>
              </a:spcBef>
              <a:spcAft>
                <a:spcPts val="0"/>
              </a:spcAft>
              <a:buNone/>
            </a:pPr>
            <a:r>
              <a:rPr lang="en-US" sz="7956">
                <a:highlight>
                  <a:schemeClr val="lt1"/>
                </a:highlight>
              </a:rPr>
              <a:t>E</a:t>
            </a:r>
            <a:r>
              <a:rPr lang="en-US" sz="7896">
                <a:highlight>
                  <a:schemeClr val="lt1"/>
                </a:highlight>
                <a:latin typeface="Calibri"/>
                <a:ea typeface="Calibri"/>
                <a:cs typeface="Calibri"/>
                <a:sym typeface="Calibri"/>
              </a:rPr>
              <a:t>verything can and should be iterated on, including the problem itself … what are you trying to solve?​</a:t>
            </a:r>
            <a:endParaRPr sz="7896">
              <a:highlight>
                <a:schemeClr val="lt1"/>
              </a:highlight>
              <a:latin typeface="Calibri"/>
              <a:ea typeface="Calibri"/>
              <a:cs typeface="Calibri"/>
              <a:sym typeface="Calibri"/>
            </a:endParaRPr>
          </a:p>
          <a:p>
            <a:pPr marL="0" lvl="0" indent="0" algn="l" rtl="0">
              <a:spcBef>
                <a:spcPts val="0"/>
              </a:spcBef>
              <a:spcAft>
                <a:spcPts val="0"/>
              </a:spcAft>
              <a:buNone/>
            </a:pPr>
            <a:endParaRPr/>
          </a:p>
        </p:txBody>
      </p:sp>
      <p:sp>
        <p:nvSpPr>
          <p:cNvPr id="186" name="Google Shape;186;g15e7e72aa08_0_47"/>
          <p:cNvSpPr txBox="1">
            <a:spLocks noGrp="1"/>
          </p:cNvSpPr>
          <p:nvPr>
            <p:ph type="body" idx="2"/>
          </p:nvPr>
        </p:nvSpPr>
        <p:spPr>
          <a:xfrm>
            <a:off x="1206500" y="4248500"/>
            <a:ext cx="10557000" cy="8256000"/>
          </a:xfrm>
          <a:prstGeom prst="rect">
            <a:avLst/>
          </a:prstGeom>
        </p:spPr>
        <p:txBody>
          <a:bodyPr spcFirstLastPara="1" wrap="square" lIns="50800" tIns="50800" rIns="50800" bIns="50800" anchor="t" anchorCtr="0">
            <a:normAutofit/>
          </a:bodyPr>
          <a:lstStyle/>
          <a:p>
            <a:pPr marL="457200" lvl="0" indent="-369189" algn="l" rtl="0">
              <a:spcBef>
                <a:spcPts val="4500"/>
              </a:spcBef>
              <a:spcAft>
                <a:spcPts val="0"/>
              </a:spcAft>
              <a:buSzPts val="2214"/>
              <a:buChar char="•"/>
            </a:pPr>
            <a:r>
              <a:rPr lang="en-US"/>
              <a:t>For every piece of software you create, you should iterate on it and include a wide range of people to use your software.</a:t>
            </a:r>
            <a:br>
              <a:rPr lang="en-US"/>
            </a:br>
            <a:endParaRPr/>
          </a:p>
          <a:p>
            <a:pPr marL="457200" lvl="0" indent="-369189" algn="l" rtl="0">
              <a:spcBef>
                <a:spcPts val="0"/>
              </a:spcBef>
              <a:spcAft>
                <a:spcPts val="0"/>
              </a:spcAft>
              <a:buSzPts val="2214"/>
              <a:buChar char="•"/>
            </a:pPr>
            <a:r>
              <a:rPr lang="en-US"/>
              <a:t>By including more people you can better detect biases and harm that your software might create on certain populations. </a:t>
            </a:r>
            <a:br>
              <a:rPr lang="en-US"/>
            </a:br>
            <a:endParaRPr/>
          </a:p>
          <a:p>
            <a:pPr marL="457200" lvl="0" indent="-369189" algn="l" rtl="0">
              <a:spcBef>
                <a:spcPts val="0"/>
              </a:spcBef>
              <a:spcAft>
                <a:spcPts val="0"/>
              </a:spcAft>
              <a:buSzPts val="2214"/>
              <a:buChar char="•"/>
            </a:pPr>
            <a:r>
              <a:rPr lang="en-US"/>
              <a:t>You want to iterate your software throughout its entire life cycle. </a:t>
            </a:r>
            <a:endParaRPr/>
          </a:p>
        </p:txBody>
      </p:sp>
      <p:pic>
        <p:nvPicPr>
          <p:cNvPr id="187" name="Google Shape;187;g15e7e72aa08_0_47"/>
          <p:cNvPicPr preferRelativeResize="0"/>
          <p:nvPr/>
        </p:nvPicPr>
        <p:blipFill>
          <a:blip r:embed="rId3">
            <a:alphaModFix/>
          </a:blip>
          <a:stretch>
            <a:fillRect/>
          </a:stretch>
        </p:blipFill>
        <p:spPr>
          <a:xfrm>
            <a:off x="14128675" y="3847953"/>
            <a:ext cx="9624000" cy="9624000"/>
          </a:xfrm>
          <a:prstGeom prst="rect">
            <a:avLst/>
          </a:prstGeom>
          <a:noFill/>
          <a:ln>
            <a:noFill/>
          </a:ln>
        </p:spPr>
      </p:pic>
      <p:pic>
        <p:nvPicPr>
          <p:cNvPr id="188" name="Google Shape;188;g15e7e72aa08_0_47"/>
          <p:cNvPicPr preferRelativeResize="0"/>
          <p:nvPr/>
        </p:nvPicPr>
        <p:blipFill>
          <a:blip r:embed="rId4">
            <a:alphaModFix/>
          </a:blip>
          <a:stretch>
            <a:fillRect/>
          </a:stretch>
        </p:blipFill>
        <p:spPr>
          <a:xfrm>
            <a:off x="11705225" y="3867500"/>
            <a:ext cx="6827625" cy="6827625"/>
          </a:xfrm>
          <a:prstGeom prst="rect">
            <a:avLst/>
          </a:prstGeom>
          <a:noFill/>
          <a:ln>
            <a:noFill/>
          </a:ln>
        </p:spPr>
      </p:pic>
      <p:sp>
        <p:nvSpPr>
          <p:cNvPr id="189" name="Google Shape;189;g15e7e72aa08_0_4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15e7e72aa08_0_60"/>
          <p:cNvSpPr txBox="1">
            <a:spLocks noGrp="1"/>
          </p:cNvSpPr>
          <p:nvPr>
            <p:ph type="title"/>
          </p:nvPr>
        </p:nvSpPr>
        <p:spPr>
          <a:xfrm>
            <a:off x="244050" y="924625"/>
            <a:ext cx="23895900" cy="5228400"/>
          </a:xfrm>
          <a:prstGeom prst="rect">
            <a:avLst/>
          </a:prstGeom>
        </p:spPr>
        <p:txBody>
          <a:bodyPr spcFirstLastPara="1" wrap="square" lIns="50800" tIns="50800" rIns="50800" bIns="50800" anchor="ctr" anchorCtr="0">
            <a:normAutofit/>
          </a:bodyPr>
          <a:lstStyle/>
          <a:p>
            <a:pPr marL="0" lvl="0" indent="0" algn="l" rtl="0">
              <a:spcBef>
                <a:spcPts val="0"/>
              </a:spcBef>
              <a:spcAft>
                <a:spcPts val="0"/>
              </a:spcAft>
              <a:buNone/>
            </a:pPr>
            <a:r>
              <a:rPr lang="en-US"/>
              <a:t>Guidelines from Microsoft on how to create software for people that mitigates harm.  </a:t>
            </a:r>
            <a:endParaRPr/>
          </a:p>
        </p:txBody>
      </p:sp>
      <p:sp>
        <p:nvSpPr>
          <p:cNvPr id="195" name="Google Shape;195;g15e7e72aa08_0_60"/>
          <p:cNvSpPr txBox="1"/>
          <p:nvPr/>
        </p:nvSpPr>
        <p:spPr>
          <a:xfrm>
            <a:off x="1122675" y="12398075"/>
            <a:ext cx="20451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latin typeface="Helvetica Neue"/>
                <a:ea typeface="Helvetica Neue"/>
                <a:cs typeface="Helvetica Neue"/>
                <a:sym typeface="Helvetica Neue"/>
              </a:rPr>
              <a:t>Link: </a:t>
            </a:r>
            <a:r>
              <a:rPr lang="en-US" sz="2700" u="sng">
                <a:solidFill>
                  <a:schemeClr val="hlink"/>
                </a:solidFill>
                <a:latin typeface="Helvetica Neue"/>
                <a:ea typeface="Helvetica Neue"/>
                <a:cs typeface="Helvetica Neue"/>
                <a:sym typeface="Helvetica Neue"/>
                <a:hlinkClick r:id="rId3"/>
              </a:rPr>
              <a:t>https://www.microsoft.com/en-us/research/uploads/prod/2020/03/Guidelines_summary_image@2x.png</a:t>
            </a:r>
            <a:endParaRPr sz="2700">
              <a:latin typeface="Helvetica Neue"/>
              <a:ea typeface="Helvetica Neue"/>
              <a:cs typeface="Helvetica Neue"/>
              <a:sym typeface="Helvetica Neue"/>
            </a:endParaRPr>
          </a:p>
        </p:txBody>
      </p:sp>
      <p:pic>
        <p:nvPicPr>
          <p:cNvPr id="196" name="Google Shape;196;g15e7e72aa08_0_60"/>
          <p:cNvPicPr preferRelativeResize="0"/>
          <p:nvPr/>
        </p:nvPicPr>
        <p:blipFill>
          <a:blip r:embed="rId4">
            <a:alphaModFix/>
          </a:blip>
          <a:stretch>
            <a:fillRect/>
          </a:stretch>
        </p:blipFill>
        <p:spPr>
          <a:xfrm>
            <a:off x="17036588" y="5510100"/>
            <a:ext cx="6854037" cy="5228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g15e7e72aa08_0_66"/>
          <p:cNvPicPr preferRelativeResize="0"/>
          <p:nvPr/>
        </p:nvPicPr>
        <p:blipFill>
          <a:blip r:embed="rId3">
            <a:alphaModFix/>
          </a:blip>
          <a:stretch>
            <a:fillRect/>
          </a:stretch>
        </p:blipFill>
        <p:spPr>
          <a:xfrm>
            <a:off x="152400" y="152400"/>
            <a:ext cx="16821971" cy="13715999"/>
          </a:xfrm>
          <a:prstGeom prst="rect">
            <a:avLst/>
          </a:prstGeom>
          <a:noFill/>
          <a:ln>
            <a:noFill/>
          </a:ln>
        </p:spPr>
      </p:pic>
      <p:sp>
        <p:nvSpPr>
          <p:cNvPr id="202" name="Google Shape;202;g15e7e72aa08_0_66"/>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203" name="Google Shape;203;g15e7e72aa08_0_66"/>
          <p:cNvPicPr preferRelativeResize="0"/>
          <p:nvPr/>
        </p:nvPicPr>
        <p:blipFill>
          <a:blip r:embed="rId4">
            <a:alphaModFix/>
          </a:blip>
          <a:stretch>
            <a:fillRect/>
          </a:stretch>
        </p:blipFill>
        <p:spPr>
          <a:xfrm>
            <a:off x="17529963" y="304800"/>
            <a:ext cx="6854037" cy="522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15e7e72aa08_0_74"/>
          <p:cNvPicPr preferRelativeResize="0"/>
          <p:nvPr/>
        </p:nvPicPr>
        <p:blipFill>
          <a:blip r:embed="rId3">
            <a:alphaModFix/>
          </a:blip>
          <a:stretch>
            <a:fillRect/>
          </a:stretch>
        </p:blipFill>
        <p:spPr>
          <a:xfrm>
            <a:off x="254150" y="979213"/>
            <a:ext cx="23875700" cy="11757575"/>
          </a:xfrm>
          <a:prstGeom prst="rect">
            <a:avLst/>
          </a:prstGeom>
          <a:noFill/>
          <a:ln>
            <a:noFill/>
          </a:ln>
        </p:spPr>
      </p:pic>
      <p:sp>
        <p:nvSpPr>
          <p:cNvPr id="209" name="Google Shape;209;g15e7e72aa08_0_74"/>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210" name="Google Shape;210;g15e7e72aa08_0_74"/>
          <p:cNvPicPr preferRelativeResize="0"/>
          <p:nvPr/>
        </p:nvPicPr>
        <p:blipFill>
          <a:blip r:embed="rId4">
            <a:alphaModFix/>
          </a:blip>
          <a:stretch>
            <a:fillRect/>
          </a:stretch>
        </p:blipFill>
        <p:spPr>
          <a:xfrm>
            <a:off x="21459100" y="11568300"/>
            <a:ext cx="2431524" cy="1854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15e7e72aa08_0_82"/>
          <p:cNvPicPr preferRelativeResize="0"/>
          <p:nvPr/>
        </p:nvPicPr>
        <p:blipFill>
          <a:blip r:embed="rId3">
            <a:alphaModFix/>
          </a:blip>
          <a:stretch>
            <a:fillRect/>
          </a:stretch>
        </p:blipFill>
        <p:spPr>
          <a:xfrm>
            <a:off x="0" y="1476898"/>
            <a:ext cx="24384000" cy="8322477"/>
          </a:xfrm>
          <a:prstGeom prst="rect">
            <a:avLst/>
          </a:prstGeom>
          <a:noFill/>
          <a:ln>
            <a:noFill/>
          </a:ln>
        </p:spPr>
      </p:pic>
      <p:pic>
        <p:nvPicPr>
          <p:cNvPr id="216" name="Google Shape;216;g15e7e72aa08_0_82"/>
          <p:cNvPicPr preferRelativeResize="0"/>
          <p:nvPr/>
        </p:nvPicPr>
        <p:blipFill>
          <a:blip r:embed="rId4">
            <a:alphaModFix/>
          </a:blip>
          <a:stretch>
            <a:fillRect/>
          </a:stretch>
        </p:blipFill>
        <p:spPr>
          <a:xfrm>
            <a:off x="20837650" y="11031350"/>
            <a:ext cx="3199400" cy="244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r>
              <a:rPr lang="en-US" sz="8500" b="1" i="0" u="none" strike="noStrike" cap="none">
                <a:solidFill>
                  <a:srgbClr val="005493"/>
                </a:solidFill>
                <a:latin typeface="Helvetica Neue"/>
                <a:ea typeface="Helvetica Neue"/>
                <a:cs typeface="Helvetica Neue"/>
                <a:sym typeface="Helvetica Neue"/>
              </a:rPr>
              <a:t>Learning Objectives for this Lesson</a:t>
            </a:r>
            <a:endParaRPr/>
          </a:p>
        </p:txBody>
      </p:sp>
      <p:sp>
        <p:nvSpPr>
          <p:cNvPr id="72" name="Google Shape;72;p2"/>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sz="5500" b="1"/>
              <a:t>By the end of this lesson, you should be able to…</a:t>
            </a:r>
            <a:endParaRPr/>
          </a:p>
        </p:txBody>
      </p:sp>
      <p:sp>
        <p:nvSpPr>
          <p:cNvPr id="73" name="Google Shape;73;p2"/>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Helvetica Neue"/>
              <a:buChar char="•"/>
            </a:pPr>
            <a:r>
              <a:rPr lang="en-US"/>
              <a:t>Suggest some ways in which software can cause inadvertent harm or amplify inequities, with examples</a:t>
            </a:r>
            <a:endParaRPr/>
          </a:p>
          <a:p>
            <a:pPr marL="609600" lvl="0" indent="-609600" algn="l" rtl="0">
              <a:lnSpc>
                <a:spcPct val="90000"/>
              </a:lnSpc>
              <a:spcBef>
                <a:spcPts val="4500"/>
              </a:spcBef>
              <a:spcAft>
                <a:spcPts val="0"/>
              </a:spcAft>
              <a:buClr>
                <a:srgbClr val="000000"/>
              </a:buClr>
              <a:buSzPts val="5904"/>
              <a:buFont typeface="Helvetica Neue"/>
              <a:buChar char="•"/>
            </a:pPr>
            <a:r>
              <a:rPr lang="en-US"/>
              <a:t>Explain why the software engineer has a powerful role to play in avoiding such harms.</a:t>
            </a:r>
            <a:endParaRPr/>
          </a:p>
          <a:p>
            <a:pPr marL="609600" lvl="0" indent="-234696" algn="l" rtl="0">
              <a:lnSpc>
                <a:spcPct val="90000"/>
              </a:lnSpc>
              <a:spcBef>
                <a:spcPts val="4500"/>
              </a:spcBef>
              <a:spcAft>
                <a:spcPts val="0"/>
              </a:spcAft>
              <a:buClr>
                <a:srgbClr val="000000"/>
              </a:buClr>
              <a:buSzPts val="5904"/>
              <a:buFont typeface="Helvetica Neue"/>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g15e7e72aa08_0_90"/>
          <p:cNvPicPr preferRelativeResize="0"/>
          <p:nvPr/>
        </p:nvPicPr>
        <p:blipFill rotWithShape="1">
          <a:blip r:embed="rId3">
            <a:alphaModFix/>
          </a:blip>
          <a:srcRect b="20578"/>
          <a:stretch/>
        </p:blipFill>
        <p:spPr>
          <a:xfrm>
            <a:off x="0" y="3514725"/>
            <a:ext cx="24384000" cy="6638051"/>
          </a:xfrm>
          <a:prstGeom prst="rect">
            <a:avLst/>
          </a:prstGeom>
          <a:noFill/>
          <a:ln>
            <a:noFill/>
          </a:ln>
        </p:spPr>
      </p:pic>
      <p:pic>
        <p:nvPicPr>
          <p:cNvPr id="222" name="Google Shape;222;g15e7e72aa08_0_90"/>
          <p:cNvPicPr preferRelativeResize="0"/>
          <p:nvPr/>
        </p:nvPicPr>
        <p:blipFill>
          <a:blip r:embed="rId4">
            <a:alphaModFix/>
          </a:blip>
          <a:stretch>
            <a:fillRect/>
          </a:stretch>
        </p:blipFill>
        <p:spPr>
          <a:xfrm>
            <a:off x="20160800" y="10152775"/>
            <a:ext cx="4223200" cy="3221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5e7e72aa08_0_107"/>
          <p:cNvSpPr txBox="1">
            <a:spLocks noGrp="1"/>
          </p:cNvSpPr>
          <p:nvPr>
            <p:ph type="title"/>
          </p:nvPr>
        </p:nvSpPr>
        <p:spPr>
          <a:xfrm>
            <a:off x="1206500" y="1079500"/>
            <a:ext cx="21971100" cy="1433100"/>
          </a:xfrm>
          <a:prstGeom prst="rect">
            <a:avLst/>
          </a:prstGeom>
        </p:spPr>
        <p:txBody>
          <a:bodyPr spcFirstLastPara="1" wrap="square" lIns="50800" tIns="50800" rIns="50800" bIns="50800" anchor="t" anchorCtr="0">
            <a:normAutofit/>
          </a:bodyPr>
          <a:lstStyle/>
          <a:p>
            <a:pPr marL="0" lvl="0" indent="0" algn="l" rtl="0">
              <a:spcBef>
                <a:spcPts val="0"/>
              </a:spcBef>
              <a:spcAft>
                <a:spcPts val="0"/>
              </a:spcAft>
              <a:buNone/>
            </a:pPr>
            <a:r>
              <a:rPr lang="en-US"/>
              <a:t>Class Exercise</a:t>
            </a:r>
            <a:endParaRPr/>
          </a:p>
        </p:txBody>
      </p:sp>
      <p:sp>
        <p:nvSpPr>
          <p:cNvPr id="228" name="Google Shape;228;g15e7e72aa08_0_107"/>
          <p:cNvSpPr txBox="1">
            <a:spLocks noGrp="1"/>
          </p:cNvSpPr>
          <p:nvPr>
            <p:ph type="body" idx="2"/>
          </p:nvPr>
        </p:nvSpPr>
        <p:spPr>
          <a:xfrm>
            <a:off x="481250" y="10724100"/>
            <a:ext cx="23421600" cy="8256000"/>
          </a:xfrm>
          <a:prstGeom prst="rect">
            <a:avLst/>
          </a:prstGeom>
        </p:spPr>
        <p:txBody>
          <a:bodyPr spcFirstLastPara="1" wrap="square" lIns="50800" tIns="50800" rIns="50800" bIns="50800" anchor="t" anchorCtr="0">
            <a:normAutofit/>
          </a:bodyPr>
          <a:lstStyle/>
          <a:p>
            <a:pPr marL="457200" lvl="0" indent="-369189" algn="l" rtl="0">
              <a:spcBef>
                <a:spcPts val="4500"/>
              </a:spcBef>
              <a:spcAft>
                <a:spcPts val="0"/>
              </a:spcAft>
              <a:buSzPts val="2214"/>
              <a:buChar char="•"/>
            </a:pPr>
            <a:r>
              <a:rPr lang="en-US"/>
              <a:t>For Amazon’s Hiring Software, define with a partner how you would re-design the system using these guidelines to mitigate harm from the software. </a:t>
            </a:r>
            <a:endParaRPr/>
          </a:p>
        </p:txBody>
      </p:sp>
      <p:sp>
        <p:nvSpPr>
          <p:cNvPr id="229" name="Google Shape;229;g15e7e72aa08_0_107"/>
          <p:cNvSpPr txBox="1"/>
          <p:nvPr/>
        </p:nvSpPr>
        <p:spPr>
          <a:xfrm>
            <a:off x="1358900" y="6699075"/>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230" name="Google Shape;230;g15e7e72aa08_0_107"/>
          <p:cNvPicPr preferRelativeResize="0"/>
          <p:nvPr/>
        </p:nvPicPr>
        <p:blipFill>
          <a:blip r:embed="rId3">
            <a:alphaModFix/>
          </a:blip>
          <a:stretch>
            <a:fillRect/>
          </a:stretch>
        </p:blipFill>
        <p:spPr>
          <a:xfrm>
            <a:off x="0" y="2269563"/>
            <a:ext cx="24384000" cy="7429500"/>
          </a:xfrm>
          <a:prstGeom prst="rect">
            <a:avLst/>
          </a:prstGeom>
          <a:noFill/>
          <a:ln>
            <a:noFill/>
          </a:ln>
        </p:spPr>
      </p:pic>
      <p:sp>
        <p:nvSpPr>
          <p:cNvPr id="231" name="Google Shape;231;g15e7e72aa08_0_107"/>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This lesson was about the harms that software can inflict </a:t>
            </a:r>
            <a:endParaRPr/>
          </a:p>
        </p:txBody>
      </p:sp>
      <p:sp>
        <p:nvSpPr>
          <p:cNvPr id="237" name="Google Shape;237;p13"/>
          <p:cNvSpPr txBox="1">
            <a:spLocks noGrp="1"/>
          </p:cNvSpPr>
          <p:nvPr>
            <p:ph type="body" idx="1"/>
          </p:nvPr>
        </p:nvSpPr>
        <p:spPr>
          <a:xfrm>
            <a:off x="1206500" y="3029398"/>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a:t>You should now be able to…</a:t>
            </a:r>
            <a:endParaRPr/>
          </a:p>
        </p:txBody>
      </p:sp>
      <p:sp>
        <p:nvSpPr>
          <p:cNvPr id="238" name="Google Shape;238;p13"/>
          <p:cNvSpPr txBox="1">
            <a:spLocks noGrp="1"/>
          </p:cNvSpPr>
          <p:nvPr>
            <p:ph type="body" idx="2"/>
          </p:nvPr>
        </p:nvSpPr>
        <p:spPr>
          <a:xfrm>
            <a:off x="1206500" y="4480913"/>
            <a:ext cx="21971000" cy="8256012"/>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Helvetica Neue"/>
              <a:buChar char="•"/>
            </a:pPr>
            <a:r>
              <a:rPr lang="en-US"/>
              <a:t>Suggest some ways in which software can cause inadvertent harm or amplify inequities, with examples</a:t>
            </a:r>
            <a:endParaRPr/>
          </a:p>
          <a:p>
            <a:pPr marL="609600" lvl="0" indent="-609600" algn="l" rtl="0">
              <a:lnSpc>
                <a:spcPct val="90000"/>
              </a:lnSpc>
              <a:spcBef>
                <a:spcPts val="4500"/>
              </a:spcBef>
              <a:spcAft>
                <a:spcPts val="0"/>
              </a:spcAft>
              <a:buClr>
                <a:srgbClr val="000000"/>
              </a:buClr>
              <a:buSzPts val="5904"/>
              <a:buFont typeface="Helvetica Neue"/>
              <a:buChar char="•"/>
            </a:pPr>
            <a:r>
              <a:rPr lang="en-US"/>
              <a:t>Explain why the software engineer has a powerful role to play in avoiding such harms.</a:t>
            </a:r>
            <a:endParaRPr/>
          </a:p>
          <a:p>
            <a:pPr marL="609600" lvl="0" indent="-234696" algn="l" rtl="0">
              <a:lnSpc>
                <a:spcPct val="90000"/>
              </a:lnSpc>
              <a:spcBef>
                <a:spcPts val="4500"/>
              </a:spcBef>
              <a:spcAft>
                <a:spcPts val="0"/>
              </a:spcAft>
              <a:buClr>
                <a:srgbClr val="000000"/>
              </a:buClr>
              <a:buSzPts val="5904"/>
              <a:buFont typeface="Helvetica Neue"/>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r>
              <a:rPr lang="en-US"/>
              <a:t>From SE @ Google:</a:t>
            </a:r>
            <a:endParaRPr/>
          </a:p>
        </p:txBody>
      </p:sp>
      <p:sp>
        <p:nvSpPr>
          <p:cNvPr id="79" name="Google Shape;79;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endParaRPr/>
          </a:p>
        </p:txBody>
      </p:sp>
      <p:sp>
        <p:nvSpPr>
          <p:cNvPr id="80" name="Google Shape;80;p3"/>
          <p:cNvSpPr txBox="1">
            <a:spLocks noGrp="1"/>
          </p:cNvSpPr>
          <p:nvPr>
            <p:ph type="body" idx="2"/>
          </p:nvPr>
        </p:nvSpPr>
        <p:spPr>
          <a:xfrm>
            <a:off x="1206500" y="3972026"/>
            <a:ext cx="23022485" cy="7478970"/>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rgbClr val="2F2F2F"/>
              </a:buClr>
              <a:buSzPts val="6000"/>
              <a:buFont typeface="Arial"/>
              <a:buNone/>
            </a:pPr>
            <a:r>
              <a:rPr lang="en-US" sz="6000" b="0" i="0" u="none" strike="noStrike" cap="none">
                <a:solidFill>
                  <a:srgbClr val="2F2F2F"/>
                </a:solidFill>
                <a:latin typeface="Arial"/>
                <a:ea typeface="Arial"/>
                <a:cs typeface="Arial"/>
                <a:sym typeface="Arial"/>
              </a:rPr>
              <a:t>As new as the field of software engineering is, we’re newer still at understanding the impact it has on underrepresented people and diverse societies. </a:t>
            </a:r>
            <a:r>
              <a:rPr lang="en-US" sz="6000">
                <a:solidFill>
                  <a:srgbClr val="2F2F2F"/>
                </a:solidFill>
                <a:latin typeface="Arial"/>
                <a:ea typeface="Arial"/>
                <a:cs typeface="Arial"/>
                <a:sym typeface="Arial"/>
              </a:rPr>
              <a:t>… [We must recognize] </a:t>
            </a:r>
            <a:r>
              <a:rPr lang="en-US" sz="6000" b="0" i="0" u="none" strike="noStrike" cap="none">
                <a:solidFill>
                  <a:srgbClr val="2F2F2F"/>
                </a:solidFill>
                <a:latin typeface="Arial"/>
                <a:ea typeface="Arial"/>
                <a:cs typeface="Arial"/>
                <a:sym typeface="Arial"/>
              </a:rPr>
              <a:t>the increasing imbalance of power between those who make development decisions that impact the world and those who simply must accept and live with those decisions that sometimes disadvantage already marginalized communities globally. </a:t>
            </a:r>
            <a:endParaRPr/>
          </a:p>
          <a:p>
            <a:pPr marL="0" marR="0" lvl="0" indent="0" algn="l" rtl="0">
              <a:lnSpc>
                <a:spcPct val="100000"/>
              </a:lnSpc>
              <a:spcBef>
                <a:spcPts val="0"/>
              </a:spcBef>
              <a:spcAft>
                <a:spcPts val="0"/>
              </a:spcAft>
              <a:buClr>
                <a:srgbClr val="000000"/>
              </a:buClr>
              <a:buSzPts val="6000"/>
              <a:buFont typeface="Helvetica Neue"/>
              <a:buNone/>
            </a:pPr>
            <a:endParaRPr sz="6000" b="0" i="0" u="none" strike="noStrike" cap="none">
              <a:solidFill>
                <a:srgbClr val="2F2F2F"/>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A good software engineer will recognize potentials for inequity from their software.</a:t>
            </a:r>
            <a:endParaRPr/>
          </a:p>
        </p:txBody>
      </p:sp>
      <p:pic>
        <p:nvPicPr>
          <p:cNvPr id="86" name="Google Shape;86;p4" descr="Image"/>
          <p:cNvPicPr preferRelativeResize="0"/>
          <p:nvPr/>
        </p:nvPicPr>
        <p:blipFill rotWithShape="1">
          <a:blip r:embed="rId3">
            <a:alphaModFix/>
          </a:blip>
          <a:srcRect/>
          <a:stretch/>
        </p:blipFill>
        <p:spPr>
          <a:xfrm>
            <a:off x="511071" y="5007524"/>
            <a:ext cx="5825698" cy="5825698"/>
          </a:xfrm>
          <a:prstGeom prst="rect">
            <a:avLst/>
          </a:prstGeom>
          <a:noFill/>
          <a:ln>
            <a:noFill/>
          </a:ln>
        </p:spPr>
      </p:pic>
      <p:sp>
        <p:nvSpPr>
          <p:cNvPr id="87" name="Google Shape;87;p4"/>
          <p:cNvSpPr txBox="1"/>
          <p:nvPr/>
        </p:nvSpPr>
        <p:spPr>
          <a:xfrm>
            <a:off x="7538432" y="4435874"/>
            <a:ext cx="10018336" cy="6085769"/>
          </a:xfrm>
          <a:prstGeom prst="rect">
            <a:avLst/>
          </a:prstGeom>
          <a:noFill/>
          <a:ln>
            <a:noFill/>
          </a:ln>
        </p:spPr>
        <p:txBody>
          <a:bodyPr spcFirstLastPara="1" wrap="square" lIns="50800" tIns="50800" rIns="50800" bIns="50800" anchor="ctr" anchorCtr="0">
            <a:spAutoFit/>
          </a:bodyPr>
          <a:lstStyle/>
          <a:p>
            <a:pPr marL="638923" marR="0" lvl="0" indent="-469900" algn="l" rtl="0">
              <a:lnSpc>
                <a:spcPct val="90000"/>
              </a:lnSpc>
              <a:spcBef>
                <a:spcPts val="0"/>
              </a:spcBef>
              <a:spcAft>
                <a:spcPts val="0"/>
              </a:spcAft>
              <a:buClr>
                <a:srgbClr val="000000"/>
              </a:buClr>
              <a:buSzPts val="4800"/>
              <a:buFont typeface="Helvetica Neue"/>
              <a:buNone/>
            </a:pPr>
            <a:r>
              <a:rPr lang="en-US" sz="4800" b="0" i="0" u="none" strike="noStrike" cap="none">
                <a:solidFill>
                  <a:srgbClr val="000000"/>
                </a:solidFill>
                <a:latin typeface="Helvetica Neue"/>
                <a:ea typeface="Helvetica Neue"/>
                <a:cs typeface="Helvetica Neue"/>
                <a:sym typeface="Helvetica Neue"/>
              </a:rPr>
              <a:t>“One mark of an exceptional engineer is the ability to understand how products can advantage and disadvantage different groups of human beings. Engineers are expected to have technical aptitude, but they should also have the discernment to know when to build something and when not to."</a:t>
            </a:r>
            <a:endParaRPr/>
          </a:p>
        </p:txBody>
      </p:sp>
      <p:sp>
        <p:nvSpPr>
          <p:cNvPr id="88" name="Google Shape;88;p4"/>
          <p:cNvSpPr txBox="1"/>
          <p:nvPr/>
        </p:nvSpPr>
        <p:spPr>
          <a:xfrm>
            <a:off x="11801012" y="10855909"/>
            <a:ext cx="8739213" cy="1105445"/>
          </a:xfrm>
          <a:prstGeom prst="rect">
            <a:avLst/>
          </a:prstGeom>
          <a:no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rgbClr val="000000"/>
              </a:buClr>
              <a:buSzPts val="3300"/>
              <a:buFont typeface="Helvetica Neue"/>
              <a:buNone/>
            </a:pPr>
            <a:r>
              <a:rPr lang="en-US" sz="3300" b="1" i="0" u="none" strike="noStrike" cap="none">
                <a:solidFill>
                  <a:srgbClr val="000000"/>
                </a:solidFill>
                <a:latin typeface="Helvetica Neue"/>
                <a:ea typeface="Helvetica Neue"/>
                <a:cs typeface="Helvetica Neue"/>
                <a:sym typeface="Helvetica Neue"/>
              </a:rPr>
              <a:t>-Demma Rodriguez,</a:t>
            </a:r>
            <a:br>
              <a:rPr lang="en-US" sz="3300" b="1" i="0" u="none" strike="noStrike" cap="none">
                <a:solidFill>
                  <a:srgbClr val="000000"/>
                </a:solidFill>
                <a:latin typeface="Helvetica Neue"/>
                <a:ea typeface="Helvetica Neue"/>
                <a:cs typeface="Helvetica Neue"/>
                <a:sym typeface="Helvetica Neue"/>
              </a:rPr>
            </a:br>
            <a:r>
              <a:rPr lang="en-US" sz="3300" b="1" i="0" u="none" strike="noStrike" cap="none">
                <a:solidFill>
                  <a:srgbClr val="000000"/>
                </a:solidFill>
                <a:latin typeface="Helvetica Neue"/>
                <a:ea typeface="Helvetica Neue"/>
                <a:cs typeface="Helvetica Neue"/>
                <a:sym typeface="Helvetica Neue"/>
              </a:rPr>
              <a:t>Head of Equity Engineering @ Google</a:t>
            </a:r>
            <a:endParaRPr/>
          </a:p>
        </p:txBody>
      </p:sp>
      <p:sp>
        <p:nvSpPr>
          <p:cNvPr id="89" name="Google Shape;89;p4"/>
          <p:cNvSpPr txBox="1"/>
          <p:nvPr/>
        </p:nvSpPr>
        <p:spPr>
          <a:xfrm>
            <a:off x="3535883" y="13089486"/>
            <a:ext cx="17312235" cy="411278"/>
          </a:xfrm>
          <a:prstGeom prst="rect">
            <a:avLst/>
          </a:prstGeom>
          <a:noFill/>
          <a:ln>
            <a:noFill/>
          </a:ln>
        </p:spPr>
        <p:txBody>
          <a:bodyPr spcFirstLastPara="1" wrap="square" lIns="38100" tIns="38100" rIns="38100" bIns="38100" anchor="ctr" anchorCtr="0">
            <a:spAutoFit/>
          </a:bodyPr>
          <a:lstStyle/>
          <a:p>
            <a:pPr marL="0" marR="0" lvl="0" indent="0" algn="ctr" rtl="0">
              <a:lnSpc>
                <a:spcPct val="100000"/>
              </a:lnSpc>
              <a:spcBef>
                <a:spcPts val="0"/>
              </a:spcBef>
              <a:spcAft>
                <a:spcPts val="0"/>
              </a:spcAft>
              <a:buClr>
                <a:srgbClr val="5E5E5E"/>
              </a:buClr>
              <a:buSzPts val="2200"/>
              <a:buFont typeface="Helvetica Neue"/>
              <a:buNone/>
            </a:pPr>
            <a:r>
              <a:rPr lang="en-US" sz="2200" b="0" i="0" u="none" strike="noStrike" cap="none">
                <a:solidFill>
                  <a:srgbClr val="5E5E5E"/>
                </a:solidFill>
                <a:latin typeface="Helvetica Neue"/>
                <a:ea typeface="Helvetica Neue"/>
                <a:cs typeface="Helvetica Neue"/>
                <a:sym typeface="Helvetica Neue"/>
              </a:rPr>
              <a:t>Quote: “Software Engineering at Google: Lessons Learned from Programming Over Time,” Wright, Winters and Manshreck, 2020 (O’Reilly)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15e7e72aa08_0_18"/>
          <p:cNvSpPr txBox="1">
            <a:spLocks noGrp="1"/>
          </p:cNvSpPr>
          <p:nvPr>
            <p:ph type="title"/>
          </p:nvPr>
        </p:nvSpPr>
        <p:spPr>
          <a:xfrm>
            <a:off x="913625" y="200900"/>
            <a:ext cx="21971100" cy="14331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A good software engineer will recognize potentials for harm from their software.</a:t>
            </a:r>
            <a:endParaRPr/>
          </a:p>
        </p:txBody>
      </p:sp>
      <p:pic>
        <p:nvPicPr>
          <p:cNvPr id="95" name="Google Shape;95;g15e7e72aa08_0_18"/>
          <p:cNvPicPr preferRelativeResize="0"/>
          <p:nvPr/>
        </p:nvPicPr>
        <p:blipFill>
          <a:blip r:embed="rId3">
            <a:alphaModFix/>
          </a:blip>
          <a:stretch>
            <a:fillRect/>
          </a:stretch>
        </p:blipFill>
        <p:spPr>
          <a:xfrm>
            <a:off x="0" y="3709675"/>
            <a:ext cx="15518700" cy="9684208"/>
          </a:xfrm>
          <a:prstGeom prst="rect">
            <a:avLst/>
          </a:prstGeom>
          <a:noFill/>
          <a:ln>
            <a:noFill/>
          </a:ln>
        </p:spPr>
      </p:pic>
      <p:sp>
        <p:nvSpPr>
          <p:cNvPr id="96" name="Google Shape;96;g15e7e72aa08_0_18"/>
          <p:cNvSpPr txBox="1"/>
          <p:nvPr/>
        </p:nvSpPr>
        <p:spPr>
          <a:xfrm>
            <a:off x="212236" y="4795450"/>
            <a:ext cx="4177800" cy="444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97" name="Google Shape;97;g15e7e72aa08_0_18"/>
          <p:cNvSpPr txBox="1"/>
          <p:nvPr/>
        </p:nvSpPr>
        <p:spPr>
          <a:xfrm>
            <a:off x="15873600" y="2421000"/>
            <a:ext cx="8510400" cy="11295000"/>
          </a:xfrm>
          <a:prstGeom prst="rect">
            <a:avLst/>
          </a:prstGeom>
          <a:noFill/>
          <a:ln>
            <a:noFill/>
          </a:ln>
        </p:spPr>
        <p:txBody>
          <a:bodyPr spcFirstLastPara="1" wrap="square" lIns="91425" tIns="91425" rIns="91425" bIns="91425" anchor="t" anchorCtr="0">
            <a:spAutoFit/>
          </a:bodyPr>
          <a:lstStyle/>
          <a:p>
            <a:pPr marL="457200" lvl="0" indent="-533400" algn="l" rtl="0">
              <a:lnSpc>
                <a:spcPct val="90000"/>
              </a:lnSpc>
              <a:spcBef>
                <a:spcPts val="0"/>
              </a:spcBef>
              <a:spcAft>
                <a:spcPts val="0"/>
              </a:spcAft>
              <a:buSzPts val="4800"/>
              <a:buFont typeface="Helvetica Neue"/>
              <a:buChar char="●"/>
            </a:pPr>
            <a:r>
              <a:rPr lang="en-US" sz="4800">
                <a:latin typeface="Helvetica Neue"/>
                <a:ea typeface="Helvetica Neue"/>
                <a:cs typeface="Helvetica Neue"/>
                <a:sym typeface="Helvetica Neue"/>
              </a:rPr>
              <a:t>One mark of an exceptional engineer is the ability to understand how products can be weaponized to create harms in certain groups.</a:t>
            </a:r>
            <a:endParaRPr sz="4800">
              <a:latin typeface="Helvetica Neue"/>
              <a:ea typeface="Helvetica Neue"/>
              <a:cs typeface="Helvetica Neue"/>
              <a:sym typeface="Helvetica Neue"/>
            </a:endParaRPr>
          </a:p>
          <a:p>
            <a:pPr marL="638923" lvl="0" indent="-469900" algn="l" rtl="0">
              <a:lnSpc>
                <a:spcPct val="90000"/>
              </a:lnSpc>
              <a:spcBef>
                <a:spcPts val="0"/>
              </a:spcBef>
              <a:spcAft>
                <a:spcPts val="0"/>
              </a:spcAft>
              <a:buNone/>
            </a:pPr>
            <a:endParaRPr sz="4800">
              <a:latin typeface="Helvetica Neue"/>
              <a:ea typeface="Helvetica Neue"/>
              <a:cs typeface="Helvetica Neue"/>
              <a:sym typeface="Helvetica Neue"/>
            </a:endParaRPr>
          </a:p>
          <a:p>
            <a:pPr marL="457200" lvl="0" indent="-533400" algn="l" rtl="0">
              <a:lnSpc>
                <a:spcPct val="90000"/>
              </a:lnSpc>
              <a:spcBef>
                <a:spcPts val="0"/>
              </a:spcBef>
              <a:spcAft>
                <a:spcPts val="0"/>
              </a:spcAft>
              <a:buSzPts val="4800"/>
              <a:buFont typeface="Helvetica Neue"/>
              <a:buChar char="●"/>
            </a:pPr>
            <a:r>
              <a:rPr lang="en-US" sz="4800">
                <a:latin typeface="Helvetica Neue"/>
                <a:ea typeface="Helvetica Neue"/>
                <a:cs typeface="Helvetica Neue"/>
                <a:sym typeface="Helvetica Neue"/>
              </a:rPr>
              <a:t>Microsoft failed to do this with their chatbot of Tay that learned and picked up the behavior people used.</a:t>
            </a:r>
            <a:endParaRPr sz="4800">
              <a:latin typeface="Helvetica Neue"/>
              <a:ea typeface="Helvetica Neue"/>
              <a:cs typeface="Helvetica Neue"/>
              <a:sym typeface="Helvetica Neue"/>
            </a:endParaRPr>
          </a:p>
          <a:p>
            <a:pPr marL="638923" lvl="0" indent="-469900" algn="l" rtl="0">
              <a:lnSpc>
                <a:spcPct val="90000"/>
              </a:lnSpc>
              <a:spcBef>
                <a:spcPts val="0"/>
              </a:spcBef>
              <a:spcAft>
                <a:spcPts val="0"/>
              </a:spcAft>
              <a:buNone/>
            </a:pPr>
            <a:endParaRPr sz="4800">
              <a:latin typeface="Helvetica Neue"/>
              <a:ea typeface="Helvetica Neue"/>
              <a:cs typeface="Helvetica Neue"/>
              <a:sym typeface="Helvetica Neue"/>
            </a:endParaRPr>
          </a:p>
          <a:p>
            <a:pPr marL="457200" lvl="0" indent="-533400" algn="l" rtl="0">
              <a:lnSpc>
                <a:spcPct val="90000"/>
              </a:lnSpc>
              <a:spcBef>
                <a:spcPts val="0"/>
              </a:spcBef>
              <a:spcAft>
                <a:spcPts val="0"/>
              </a:spcAft>
              <a:buSzPts val="4800"/>
              <a:buFont typeface="Helvetica Neue"/>
              <a:buChar char="●"/>
            </a:pPr>
            <a:r>
              <a:rPr lang="en-US" sz="4800">
                <a:latin typeface="Helvetica Neue"/>
                <a:ea typeface="Helvetica Neue"/>
                <a:cs typeface="Helvetica Neue"/>
                <a:sym typeface="Helvetica Neue"/>
              </a:rPr>
              <a:t>People taught Tay to use offensive and racist language attacking jews. </a:t>
            </a:r>
            <a:endParaRPr sz="4800">
              <a:latin typeface="Helvetica Neue"/>
              <a:ea typeface="Helvetica Neue"/>
              <a:cs typeface="Helvetica Neue"/>
              <a:sym typeface="Helvetica Neue"/>
            </a:endParaRPr>
          </a:p>
          <a:p>
            <a:pPr marL="638923" lvl="0" indent="-469900" algn="l" rtl="0">
              <a:lnSpc>
                <a:spcPct val="90000"/>
              </a:lnSpc>
              <a:spcBef>
                <a:spcPts val="0"/>
              </a:spcBef>
              <a:spcAft>
                <a:spcPts val="0"/>
              </a:spcAft>
              <a:buNone/>
            </a:pPr>
            <a:endParaRPr sz="6800">
              <a:latin typeface="Helvetica Neue"/>
              <a:ea typeface="Helvetica Neue"/>
              <a:cs typeface="Helvetica Neue"/>
              <a:sym typeface="Helvetica Neue"/>
            </a:endParaRPr>
          </a:p>
          <a:p>
            <a:pPr marL="638923" lvl="0" indent="-469900" algn="l" rtl="0">
              <a:lnSpc>
                <a:spcPct val="9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15e7e72aa08_0_36"/>
          <p:cNvSpPr txBox="1">
            <a:spLocks noGrp="1"/>
          </p:cNvSpPr>
          <p:nvPr>
            <p:ph type="title"/>
          </p:nvPr>
        </p:nvSpPr>
        <p:spPr>
          <a:xfrm>
            <a:off x="913625" y="200900"/>
            <a:ext cx="21971100" cy="1433100"/>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A good software engineer will recognize potentials for harm from their software.</a:t>
            </a:r>
            <a:endParaRPr/>
          </a:p>
        </p:txBody>
      </p:sp>
      <p:sp>
        <p:nvSpPr>
          <p:cNvPr id="103" name="Google Shape;103;g15e7e72aa08_0_36"/>
          <p:cNvSpPr txBox="1"/>
          <p:nvPr/>
        </p:nvSpPr>
        <p:spPr>
          <a:xfrm>
            <a:off x="212236" y="4795450"/>
            <a:ext cx="4177800" cy="444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104" name="Google Shape;104;g15e7e72aa08_0_36"/>
          <p:cNvSpPr txBox="1"/>
          <p:nvPr/>
        </p:nvSpPr>
        <p:spPr>
          <a:xfrm>
            <a:off x="13179000" y="3086100"/>
            <a:ext cx="11205000" cy="10629900"/>
          </a:xfrm>
          <a:prstGeom prst="rect">
            <a:avLst/>
          </a:prstGeom>
          <a:noFill/>
          <a:ln>
            <a:noFill/>
          </a:ln>
        </p:spPr>
        <p:txBody>
          <a:bodyPr spcFirstLastPara="1" wrap="square" lIns="91425" tIns="91425" rIns="91425" bIns="91425" anchor="t" anchorCtr="0">
            <a:spAutoFit/>
          </a:bodyPr>
          <a:lstStyle/>
          <a:p>
            <a:pPr marL="457200" lvl="0" indent="-533400" algn="l" rtl="0">
              <a:lnSpc>
                <a:spcPct val="90000"/>
              </a:lnSpc>
              <a:spcBef>
                <a:spcPts val="0"/>
              </a:spcBef>
              <a:spcAft>
                <a:spcPts val="0"/>
              </a:spcAft>
              <a:buSzPts val="4800"/>
              <a:buFont typeface="Helvetica Neue"/>
              <a:buChar char="●"/>
            </a:pPr>
            <a:r>
              <a:rPr lang="en-US" sz="4800">
                <a:latin typeface="Helvetica Neue"/>
                <a:ea typeface="Helvetica Neue"/>
                <a:cs typeface="Helvetica Neue"/>
                <a:sym typeface="Helvetica Neue"/>
              </a:rPr>
              <a:t>One mark of an exceptional engineer is the ability to understand how products can create harms in certain groups.</a:t>
            </a:r>
            <a:endParaRPr sz="4800">
              <a:latin typeface="Helvetica Neue"/>
              <a:ea typeface="Helvetica Neue"/>
              <a:cs typeface="Helvetica Neue"/>
              <a:sym typeface="Helvetica Neue"/>
            </a:endParaRPr>
          </a:p>
          <a:p>
            <a:pPr marL="638923" lvl="0" indent="-469900" algn="l" rtl="0">
              <a:lnSpc>
                <a:spcPct val="90000"/>
              </a:lnSpc>
              <a:spcBef>
                <a:spcPts val="0"/>
              </a:spcBef>
              <a:spcAft>
                <a:spcPts val="0"/>
              </a:spcAft>
              <a:buNone/>
            </a:pPr>
            <a:endParaRPr sz="4800">
              <a:latin typeface="Helvetica Neue"/>
              <a:ea typeface="Helvetica Neue"/>
              <a:cs typeface="Helvetica Neue"/>
              <a:sym typeface="Helvetica Neue"/>
            </a:endParaRPr>
          </a:p>
          <a:p>
            <a:pPr marL="457200" lvl="0" indent="-533400" algn="l" rtl="0">
              <a:lnSpc>
                <a:spcPct val="90000"/>
              </a:lnSpc>
              <a:spcBef>
                <a:spcPts val="0"/>
              </a:spcBef>
              <a:spcAft>
                <a:spcPts val="0"/>
              </a:spcAft>
              <a:buSzPts val="4800"/>
              <a:buFont typeface="Helvetica Neue"/>
              <a:buChar char="●"/>
            </a:pPr>
            <a:r>
              <a:rPr lang="en-US" sz="4800">
                <a:latin typeface="Helvetica Neue"/>
                <a:ea typeface="Helvetica Neue"/>
                <a:cs typeface="Helvetica Neue"/>
                <a:sym typeface="Helvetica Neue"/>
              </a:rPr>
              <a:t>Amazon failed to do this with their AI hiring software that used 10 years worth of resumes that had been submitted to Amazon to learn what candidates should be hired.</a:t>
            </a:r>
            <a:br>
              <a:rPr lang="en-US" sz="4800">
                <a:latin typeface="Helvetica Neue"/>
                <a:ea typeface="Helvetica Neue"/>
                <a:cs typeface="Helvetica Neue"/>
                <a:sym typeface="Helvetica Neue"/>
              </a:rPr>
            </a:br>
            <a:endParaRPr sz="4800">
              <a:latin typeface="Helvetica Neue"/>
              <a:ea typeface="Helvetica Neue"/>
              <a:cs typeface="Helvetica Neue"/>
              <a:sym typeface="Helvetica Neue"/>
            </a:endParaRPr>
          </a:p>
          <a:p>
            <a:pPr marL="457200" lvl="0" indent="-533400" algn="l" rtl="0">
              <a:lnSpc>
                <a:spcPct val="90000"/>
              </a:lnSpc>
              <a:spcBef>
                <a:spcPts val="0"/>
              </a:spcBef>
              <a:spcAft>
                <a:spcPts val="0"/>
              </a:spcAft>
              <a:buSzPts val="4800"/>
              <a:buFont typeface="Helvetica Neue"/>
              <a:buChar char="●"/>
            </a:pPr>
            <a:r>
              <a:rPr lang="en-US" sz="4800">
                <a:latin typeface="Helvetica Neue"/>
                <a:ea typeface="Helvetica Neue"/>
                <a:cs typeface="Helvetica Neue"/>
                <a:sym typeface="Helvetica Neue"/>
              </a:rPr>
              <a:t>Amazon taught its system to automatically reject the resumes of women. </a:t>
            </a:r>
            <a:endParaRPr sz="4800">
              <a:latin typeface="Helvetica Neue"/>
              <a:ea typeface="Helvetica Neue"/>
              <a:cs typeface="Helvetica Neue"/>
              <a:sym typeface="Helvetica Neue"/>
            </a:endParaRPr>
          </a:p>
          <a:p>
            <a:pPr marL="638923" lvl="0" indent="-469900" algn="l" rtl="0">
              <a:lnSpc>
                <a:spcPct val="90000"/>
              </a:lnSpc>
              <a:spcBef>
                <a:spcPts val="0"/>
              </a:spcBef>
              <a:spcAft>
                <a:spcPts val="0"/>
              </a:spcAft>
              <a:buNone/>
            </a:pPr>
            <a:endParaRPr sz="6800">
              <a:latin typeface="Helvetica Neue"/>
              <a:ea typeface="Helvetica Neue"/>
              <a:cs typeface="Helvetica Neue"/>
              <a:sym typeface="Helvetica Neue"/>
            </a:endParaRPr>
          </a:p>
          <a:p>
            <a:pPr marL="638923" lvl="0" indent="-469900" algn="l" rtl="0">
              <a:lnSpc>
                <a:spcPct val="90000"/>
              </a:lnSpc>
              <a:spcBef>
                <a:spcPts val="0"/>
              </a:spcBef>
              <a:spcAft>
                <a:spcPts val="0"/>
              </a:spcAft>
              <a:buNone/>
            </a:pPr>
            <a:endParaRPr/>
          </a:p>
        </p:txBody>
      </p:sp>
      <p:pic>
        <p:nvPicPr>
          <p:cNvPr id="105" name="Google Shape;105;g15e7e72aa08_0_36"/>
          <p:cNvPicPr preferRelativeResize="0"/>
          <p:nvPr/>
        </p:nvPicPr>
        <p:blipFill>
          <a:blip r:embed="rId3">
            <a:alphaModFix/>
          </a:blip>
          <a:stretch>
            <a:fillRect/>
          </a:stretch>
        </p:blipFill>
        <p:spPr>
          <a:xfrm>
            <a:off x="0" y="5942650"/>
            <a:ext cx="13393968" cy="4080975"/>
          </a:xfrm>
          <a:prstGeom prst="rect">
            <a:avLst/>
          </a:prstGeom>
          <a:noFill/>
          <a:ln>
            <a:noFill/>
          </a:ln>
        </p:spPr>
      </p:pic>
      <p:sp>
        <p:nvSpPr>
          <p:cNvPr id="106" name="Google Shape;106;g15e7e72aa08_0_36"/>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5"/>
          <p:cNvSpPr txBox="1">
            <a:spLocks noGrp="1"/>
          </p:cNvSpPr>
          <p:nvPr>
            <p:ph type="title"/>
          </p:nvPr>
        </p:nvSpPr>
        <p:spPr>
          <a:xfrm>
            <a:off x="1206500" y="1192584"/>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Algorithmic sentencing systems can discriminate against Black defendants</a:t>
            </a:r>
            <a:endParaRPr/>
          </a:p>
        </p:txBody>
      </p:sp>
      <p:sp>
        <p:nvSpPr>
          <p:cNvPr id="112" name="Google Shape;112;p5"/>
          <p:cNvSpPr txBox="1">
            <a:spLocks noGrp="1"/>
          </p:cNvSpPr>
          <p:nvPr>
            <p:ph type="body" idx="1"/>
          </p:nvPr>
        </p:nvSpPr>
        <p:spPr>
          <a:xfrm>
            <a:off x="1207238" y="3442461"/>
            <a:ext cx="15382591" cy="99891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000000"/>
              </a:buClr>
              <a:buSzPts val="5400"/>
              <a:buFont typeface="Helvetica Neue"/>
              <a:buNone/>
            </a:pPr>
            <a:r>
              <a:rPr lang="en-US" sz="5400"/>
              <a:t>Example: the COMPAS Sentencing Tool</a:t>
            </a:r>
            <a:endParaRPr/>
          </a:p>
        </p:txBody>
      </p:sp>
      <p:sp>
        <p:nvSpPr>
          <p:cNvPr id="113" name="Google Shape;113;p5"/>
          <p:cNvSpPr txBox="1"/>
          <p:nvPr/>
        </p:nvSpPr>
        <p:spPr>
          <a:xfrm>
            <a:off x="3956050" y="12842702"/>
            <a:ext cx="16471900" cy="8296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Analysis of Broward County, FL data: </a:t>
            </a:r>
            <a:r>
              <a:rPr lang="en-US" sz="2400" b="0" i="0" u="sng" strike="noStrike" cap="none">
                <a:solidFill>
                  <a:srgbClr val="5E5E5E"/>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“How We Analyzed the COMPAS Recidivism Algorithm” by Jeff Larson, Surya Mattu, Lauren Kirchner and Julia Angwin</a:t>
            </a:r>
            <a:endParaRPr/>
          </a:p>
        </p:txBody>
      </p:sp>
      <p:graphicFrame>
        <p:nvGraphicFramePr>
          <p:cNvPr id="114" name="Google Shape;114;p5"/>
          <p:cNvGraphicFramePr/>
          <p:nvPr/>
        </p:nvGraphicFramePr>
        <p:xfrm>
          <a:off x="1206499" y="5082464"/>
          <a:ext cx="3000000" cy="3000000"/>
        </p:xfrm>
        <a:graphic>
          <a:graphicData uri="http://schemas.openxmlformats.org/drawingml/2006/table">
            <a:tbl>
              <a:tblPr>
                <a:noFill/>
                <a:tableStyleId>{D075E5AE-EA41-4D2C-A210-C8C2DE2A16CF}</a:tableStyleId>
              </a:tblPr>
              <a:tblGrid>
                <a:gridCol w="6391725">
                  <a:extLst>
                    <a:ext uri="{9D8B030D-6E8A-4147-A177-3AD203B41FA5}">
                      <a16:colId xmlns:a16="http://schemas.microsoft.com/office/drawing/2014/main" val="20000"/>
                    </a:ext>
                  </a:extLst>
                </a:gridCol>
                <a:gridCol w="5987150">
                  <a:extLst>
                    <a:ext uri="{9D8B030D-6E8A-4147-A177-3AD203B41FA5}">
                      <a16:colId xmlns:a16="http://schemas.microsoft.com/office/drawing/2014/main" val="20001"/>
                    </a:ext>
                  </a:extLst>
                </a:gridCol>
                <a:gridCol w="4930775">
                  <a:extLst>
                    <a:ext uri="{9D8B030D-6E8A-4147-A177-3AD203B41FA5}">
                      <a16:colId xmlns:a16="http://schemas.microsoft.com/office/drawing/2014/main" val="20002"/>
                    </a:ext>
                  </a:extLst>
                </a:gridCol>
                <a:gridCol w="4661350">
                  <a:extLst>
                    <a:ext uri="{9D8B030D-6E8A-4147-A177-3AD203B41FA5}">
                      <a16:colId xmlns:a16="http://schemas.microsoft.com/office/drawing/2014/main" val="20003"/>
                    </a:ext>
                  </a:extLst>
                </a:gridCol>
              </a:tblGrid>
              <a:tr h="1639600">
                <a:tc>
                  <a:txBody>
                    <a:bodyPr/>
                    <a:lstStyle/>
                    <a:p>
                      <a:pPr marL="0" marR="0" lvl="0" indent="0" algn="ctr" rtl="0">
                        <a:lnSpc>
                          <a:spcPct val="100000"/>
                        </a:lnSpc>
                        <a:spcBef>
                          <a:spcPts val="0"/>
                        </a:spcBef>
                        <a:spcAft>
                          <a:spcPts val="0"/>
                        </a:spcAft>
                        <a:buClr>
                          <a:schemeClr val="dk1"/>
                        </a:buClr>
                        <a:buSzPts val="4400"/>
                        <a:buFont typeface="Helvetica Neue"/>
                        <a:buNone/>
                      </a:pPr>
                      <a:endParaRPr sz="4400" u="none" strike="noStrike" cap="none"/>
                    </a:p>
                  </a:txBody>
                  <a:tcPr marL="101600" marR="101600" marT="101600" marB="101600" anchor="b">
                    <a:solidFill>
                      <a:srgbClr val="4D5459"/>
                    </a:solidFill>
                  </a:tcPr>
                </a:tc>
                <a:tc>
                  <a:txBody>
                    <a:bodyPr/>
                    <a:lstStyle/>
                    <a:p>
                      <a:pPr marL="0" marR="0" lvl="0" indent="0" algn="l" rtl="0">
                        <a:lnSpc>
                          <a:spcPct val="100000"/>
                        </a:lnSpc>
                        <a:spcBef>
                          <a:spcPts val="0"/>
                        </a:spcBef>
                        <a:spcAft>
                          <a:spcPts val="0"/>
                        </a:spcAft>
                        <a:buClr>
                          <a:srgbClr val="FFFFFF"/>
                        </a:buClr>
                        <a:buSzPts val="4400"/>
                        <a:buFont typeface="Helvetica Neue"/>
                        <a:buNone/>
                      </a:pPr>
                      <a:r>
                        <a:rPr lang="en-US" sz="4400" u="none" strike="noStrike" cap="none">
                          <a:solidFill>
                            <a:srgbClr val="FFFFFF"/>
                          </a:solidFill>
                          <a:latin typeface="Helvetica Neue"/>
                          <a:ea typeface="Helvetica Neue"/>
                          <a:cs typeface="Helvetica Neue"/>
                          <a:sym typeface="Helvetica Neue"/>
                        </a:rPr>
                        <a:t>ALL DEFENDANTS</a:t>
                      </a:r>
                      <a:endParaRPr/>
                    </a:p>
                  </a:txBody>
                  <a:tcPr marL="101600" marR="101600" marT="101600" marB="101600" anchor="b">
                    <a:solidFill>
                      <a:srgbClr val="4D5459"/>
                    </a:solidFill>
                  </a:tcPr>
                </a:tc>
                <a:tc>
                  <a:txBody>
                    <a:bodyPr/>
                    <a:lstStyle/>
                    <a:p>
                      <a:pPr marL="0" marR="0" lvl="0" indent="0" algn="l" rtl="0">
                        <a:lnSpc>
                          <a:spcPct val="100000"/>
                        </a:lnSpc>
                        <a:spcBef>
                          <a:spcPts val="0"/>
                        </a:spcBef>
                        <a:spcAft>
                          <a:spcPts val="0"/>
                        </a:spcAft>
                        <a:buClr>
                          <a:srgbClr val="FFFFFF"/>
                        </a:buClr>
                        <a:buSzPts val="4400"/>
                        <a:buFont typeface="Helvetica Neue"/>
                        <a:buNone/>
                      </a:pPr>
                      <a:r>
                        <a:rPr lang="en-US" sz="4400" u="none" strike="noStrike" cap="none">
                          <a:solidFill>
                            <a:srgbClr val="FFFFFF"/>
                          </a:solidFill>
                          <a:latin typeface="Helvetica Neue"/>
                          <a:ea typeface="Helvetica Neue"/>
                          <a:cs typeface="Helvetica Neue"/>
                          <a:sym typeface="Helvetica Neue"/>
                        </a:rPr>
                        <a:t>WHITE DEFENDANTS</a:t>
                      </a:r>
                      <a:endParaRPr/>
                    </a:p>
                  </a:txBody>
                  <a:tcPr marL="101600" marR="101600" marT="101600" marB="101600" anchor="b">
                    <a:solidFill>
                      <a:srgbClr val="4D5459"/>
                    </a:solidFill>
                  </a:tcPr>
                </a:tc>
                <a:tc>
                  <a:txBody>
                    <a:bodyPr/>
                    <a:lstStyle/>
                    <a:p>
                      <a:pPr marL="0" marR="0" lvl="0" indent="0" algn="l" rtl="0">
                        <a:lnSpc>
                          <a:spcPct val="100000"/>
                        </a:lnSpc>
                        <a:spcBef>
                          <a:spcPts val="0"/>
                        </a:spcBef>
                        <a:spcAft>
                          <a:spcPts val="0"/>
                        </a:spcAft>
                        <a:buClr>
                          <a:srgbClr val="FFFFFF"/>
                        </a:buClr>
                        <a:buSzPts val="4400"/>
                        <a:buFont typeface="Helvetica Neue"/>
                        <a:buNone/>
                      </a:pPr>
                      <a:r>
                        <a:rPr lang="en-US" sz="4400" u="none" strike="noStrike" cap="none">
                          <a:solidFill>
                            <a:srgbClr val="FFFFFF"/>
                          </a:solidFill>
                          <a:latin typeface="Helvetica Neue"/>
                          <a:ea typeface="Helvetica Neue"/>
                          <a:cs typeface="Helvetica Neue"/>
                          <a:sym typeface="Helvetica Neue"/>
                        </a:rPr>
                        <a:t>BLACK DEFENDANTS</a:t>
                      </a:r>
                      <a:endParaRPr/>
                    </a:p>
                  </a:txBody>
                  <a:tcPr marL="101600" marR="101600" marT="101600" marB="101600" anchor="b">
                    <a:solidFill>
                      <a:srgbClr val="4D5459"/>
                    </a:solidFill>
                  </a:tcPr>
                </a:tc>
                <a:extLst>
                  <a:ext uri="{0D108BD9-81ED-4DB2-BD59-A6C34878D82A}">
                    <a16:rowId xmlns:a16="http://schemas.microsoft.com/office/drawing/2014/main" val="10000"/>
                  </a:ext>
                </a:extLst>
              </a:tr>
              <a:tr h="1457250">
                <a:tc>
                  <a:txBody>
                    <a:bodyPr/>
                    <a:lstStyle/>
                    <a:p>
                      <a:pPr marL="0" marR="0" lvl="0" indent="0" algn="l"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Labeled Higher Risk, But Didn’t Re-Offend</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32.4%</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23.5%</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highlight>
                            <a:srgbClr val="FFFF00"/>
                          </a:highlight>
                          <a:latin typeface="Helvetica Neue"/>
                          <a:ea typeface="Helvetica Neue"/>
                          <a:cs typeface="Helvetica Neue"/>
                          <a:sym typeface="Helvetica Neue"/>
                        </a:rPr>
                        <a:t>44.9%</a:t>
                      </a:r>
                      <a:endParaRPr/>
                    </a:p>
                  </a:txBody>
                  <a:tcPr marL="101600" marR="101600" marT="101600" marB="101600">
                    <a:solidFill>
                      <a:srgbClr val="FFFFFF"/>
                    </a:solidFill>
                  </a:tcPr>
                </a:tc>
                <a:extLst>
                  <a:ext uri="{0D108BD9-81ED-4DB2-BD59-A6C34878D82A}">
                    <a16:rowId xmlns:a16="http://schemas.microsoft.com/office/drawing/2014/main" val="10001"/>
                  </a:ext>
                </a:extLst>
              </a:tr>
              <a:tr h="1457250">
                <a:tc>
                  <a:txBody>
                    <a:bodyPr/>
                    <a:lstStyle/>
                    <a:p>
                      <a:pPr marL="0" marR="0" lvl="0" indent="0" algn="l"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Labeled Lower Risk, Yet Did Re-Offend</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37.4%</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highlight>
                            <a:srgbClr val="FFFF00"/>
                          </a:highlight>
                          <a:latin typeface="Helvetica Neue"/>
                          <a:ea typeface="Helvetica Neue"/>
                          <a:cs typeface="Helvetica Neue"/>
                          <a:sym typeface="Helvetica Neue"/>
                        </a:rPr>
                        <a:t>47.7%</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28.0%</a:t>
                      </a:r>
                      <a:endParaRPr/>
                    </a:p>
                  </a:txBody>
                  <a:tcPr marL="101600" marR="101600" marT="101600" marB="101600">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Algorithmic bias can discriminate against poorer consumers</a:t>
            </a:r>
            <a:endParaRPr/>
          </a:p>
        </p:txBody>
      </p:sp>
      <p:pic>
        <p:nvPicPr>
          <p:cNvPr id="120" name="Google Shape;120;p6" descr="Image"/>
          <p:cNvPicPr preferRelativeResize="0"/>
          <p:nvPr/>
        </p:nvPicPr>
        <p:blipFill rotWithShape="1">
          <a:blip r:embed="rId3">
            <a:alphaModFix/>
          </a:blip>
          <a:srcRect/>
          <a:stretch/>
        </p:blipFill>
        <p:spPr>
          <a:xfrm>
            <a:off x="1206500" y="3196102"/>
            <a:ext cx="10033001" cy="10058401"/>
          </a:xfrm>
          <a:prstGeom prst="rect">
            <a:avLst/>
          </a:prstGeom>
          <a:noFill/>
          <a:ln>
            <a:noFill/>
          </a:ln>
        </p:spPr>
      </p:pic>
      <p:sp>
        <p:nvSpPr>
          <p:cNvPr id="121" name="Google Shape;121;p6"/>
          <p:cNvSpPr txBox="1"/>
          <p:nvPr/>
        </p:nvSpPr>
        <p:spPr>
          <a:xfrm>
            <a:off x="80048" y="13254503"/>
            <a:ext cx="11526013"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https://www.wsj.com/articles/SB10001424127887323777204578189391813881534</a:t>
            </a:r>
            <a:endParaRPr/>
          </a:p>
        </p:txBody>
      </p:sp>
      <p:pic>
        <p:nvPicPr>
          <p:cNvPr id="122" name="Google Shape;122;p6" descr="Image"/>
          <p:cNvPicPr preferRelativeResize="0"/>
          <p:nvPr/>
        </p:nvPicPr>
        <p:blipFill rotWithShape="1">
          <a:blip r:embed="rId5">
            <a:alphaModFix/>
          </a:blip>
          <a:srcRect/>
          <a:stretch/>
        </p:blipFill>
        <p:spPr>
          <a:xfrm>
            <a:off x="12777941" y="2675526"/>
            <a:ext cx="9125035" cy="11401965"/>
          </a:xfrm>
          <a:prstGeom prst="rect">
            <a:avLst/>
          </a:prstGeom>
          <a:noFill/>
          <a:ln w="25400" cap="flat" cmpd="sng">
            <a:solidFill>
              <a:srgbClr val="FFFFFF"/>
            </a:solidFill>
            <a:prstDash val="solid"/>
            <a:miter lim="400000"/>
            <a:headEnd type="none" w="sm" len="sm"/>
            <a:tailEnd type="none" w="sm" len="sm"/>
          </a:ln>
          <a:effectLst>
            <a:outerShdw blurRad="50800" dist="25400" dir="3600000" rotWithShape="0">
              <a:srgbClr val="000000">
                <a:alpha val="69803"/>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Training AI systems can have serious impacts on climate.</a:t>
            </a:r>
            <a:endParaRPr/>
          </a:p>
        </p:txBody>
      </p:sp>
      <p:grpSp>
        <p:nvGrpSpPr>
          <p:cNvPr id="128" name="Google Shape;128;p7"/>
          <p:cNvGrpSpPr/>
          <p:nvPr/>
        </p:nvGrpSpPr>
        <p:grpSpPr>
          <a:xfrm>
            <a:off x="12192000" y="3762103"/>
            <a:ext cx="10496407" cy="7997152"/>
            <a:chOff x="0" y="0"/>
            <a:chExt cx="10496406" cy="7997151"/>
          </a:xfrm>
        </p:grpSpPr>
        <p:pic>
          <p:nvPicPr>
            <p:cNvPr id="129" name="Google Shape;129;p7" descr="Image"/>
            <p:cNvPicPr preferRelativeResize="0"/>
            <p:nvPr/>
          </p:nvPicPr>
          <p:blipFill rotWithShape="1">
            <a:blip r:embed="rId3">
              <a:alphaModFix/>
            </a:blip>
            <a:srcRect/>
            <a:stretch/>
          </p:blipFill>
          <p:spPr>
            <a:xfrm>
              <a:off x="571605" y="0"/>
              <a:ext cx="9353194" cy="6339122"/>
            </a:xfrm>
            <a:prstGeom prst="rect">
              <a:avLst/>
            </a:prstGeom>
            <a:noFill/>
            <a:ln>
              <a:noFill/>
            </a:ln>
          </p:spPr>
        </p:pic>
        <p:sp>
          <p:nvSpPr>
            <p:cNvPr id="130" name="Google Shape;130;p7"/>
            <p:cNvSpPr txBox="1"/>
            <p:nvPr/>
          </p:nvSpPr>
          <p:spPr>
            <a:xfrm>
              <a:off x="0" y="7167484"/>
              <a:ext cx="10496406" cy="8296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“Energy and Policy Considerations for Deep Learning in NLP” Emma Strubell, Ananya Ganesh, Andrew McCallum, in Proceedings of ACL 2019</a:t>
              </a:r>
              <a:endParaRPr/>
            </a:p>
          </p:txBody>
        </p:sp>
      </p:grpSp>
      <p:pic>
        <p:nvPicPr>
          <p:cNvPr id="131" name="Google Shape;131;p7" descr="Image"/>
          <p:cNvPicPr preferRelativeResize="0"/>
          <p:nvPr/>
        </p:nvPicPr>
        <p:blipFill rotWithShape="1">
          <a:blip r:embed="rId5">
            <a:alphaModFix/>
          </a:blip>
          <a:srcRect/>
          <a:stretch/>
        </p:blipFill>
        <p:spPr>
          <a:xfrm>
            <a:off x="2492514" y="3762103"/>
            <a:ext cx="8204201" cy="6692901"/>
          </a:xfrm>
          <a:prstGeom prst="rect">
            <a:avLst/>
          </a:prstGeom>
          <a:noFill/>
          <a:ln>
            <a:noFill/>
          </a:ln>
        </p:spPr>
      </p:pic>
      <p:sp>
        <p:nvSpPr>
          <p:cNvPr id="132" name="Google Shape;132;p7"/>
          <p:cNvSpPr txBox="1"/>
          <p:nvPr/>
        </p:nvSpPr>
        <p:spPr>
          <a:xfrm>
            <a:off x="443341" y="11888595"/>
            <a:ext cx="1039471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https://www.theregister.com/2020/11/04/gpt3_carbon_footprint_estimate/</a:t>
            </a:r>
            <a:endParaRPr/>
          </a:p>
        </p:txBody>
      </p:sp>
      <p:sp>
        <p:nvSpPr>
          <p:cNvPr id="133" name="Google Shape;133;p7"/>
          <p:cNvSpPr/>
          <p:nvPr/>
        </p:nvSpPr>
        <p:spPr>
          <a:xfrm>
            <a:off x="7628060" y="5218374"/>
            <a:ext cx="8204200" cy="3426579"/>
          </a:xfrm>
          <a:prstGeom prst="rect">
            <a:avLst/>
          </a:prstGeom>
          <a:solidFill>
            <a:srgbClr val="FFFF00"/>
          </a:solidFill>
          <a:ln w="28575" cap="flat" cmpd="sng">
            <a:solidFill>
              <a:srgbClr val="2F2F2F"/>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5400"/>
              <a:buFont typeface="Helvetica Neue"/>
              <a:buNone/>
            </a:pPr>
            <a:endParaRPr sz="5400" b="0" i="0" u="none" strike="noStrike" cap="none">
              <a:solidFill>
                <a:srgbClr val="FF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0000"/>
              </a:buClr>
              <a:buSzPts val="5400"/>
              <a:buFont typeface="Helvetica Neue"/>
              <a:buNone/>
            </a:pPr>
            <a:r>
              <a:rPr lang="en-US" sz="5400" b="0" i="0" u="none" strike="noStrike" cap="none">
                <a:solidFill>
                  <a:srgbClr val="FF0000"/>
                </a:solidFill>
                <a:latin typeface="Helvetica Neue"/>
                <a:ea typeface="Helvetica Neue"/>
                <a:cs typeface="Helvetica Neue"/>
                <a:sym typeface="Helvetica Neue"/>
              </a:rPr>
              <a:t>Not to mention bitcoin mining!</a:t>
            </a:r>
            <a:endParaRPr/>
          </a:p>
          <a:p>
            <a:pPr marL="0" marR="0" lvl="0" indent="0" algn="ctr" rtl="0">
              <a:lnSpc>
                <a:spcPct val="100000"/>
              </a:lnSpc>
              <a:spcBef>
                <a:spcPts val="0"/>
              </a:spcBef>
              <a:spcAft>
                <a:spcPts val="0"/>
              </a:spcAft>
              <a:buClr>
                <a:srgbClr val="5E5E5E"/>
              </a:buClr>
              <a:buSzPts val="5400"/>
              <a:buFont typeface="Helvetica Neue"/>
              <a:buNone/>
            </a:pPr>
            <a:endParaRPr sz="5400" b="0" i="0" u="none" strike="noStrike" cap="none">
              <a:solidFill>
                <a:srgbClr val="FF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2592</Words>
  <Application>Microsoft Office PowerPoint</Application>
  <PresentationFormat>Custom</PresentationFormat>
  <Paragraphs>120</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Helvetica Neue</vt:lpstr>
      <vt:lpstr>Calibri</vt:lpstr>
      <vt:lpstr>21_BasicWhite</vt:lpstr>
      <vt:lpstr>CS 4530  Fundamentals of Software Engineering</vt:lpstr>
      <vt:lpstr>Learning Objectives for this Lesson</vt:lpstr>
      <vt:lpstr>From SE @ Google:</vt:lpstr>
      <vt:lpstr>A good software engineer will recognize potentials for inequity from their software.</vt:lpstr>
      <vt:lpstr>A good software engineer will recognize potentials for harm from their software.</vt:lpstr>
      <vt:lpstr>A good software engineer will recognize potentials for harm from their software.</vt:lpstr>
      <vt:lpstr>Algorithmic sentencing systems can discriminate against Black defendants</vt:lpstr>
      <vt:lpstr>Algorithmic bias can discriminate against poorer consumers</vt:lpstr>
      <vt:lpstr>Training AI systems can have serious impacts on climate.</vt:lpstr>
      <vt:lpstr>Poor user interfaces can discriminate against differently-abled people.</vt:lpstr>
      <vt:lpstr>Software Systems can be used to evade regulation.</vt:lpstr>
      <vt:lpstr>Bias is the Default</vt:lpstr>
      <vt:lpstr>Reflecting on these examples</vt:lpstr>
      <vt:lpstr>More than “don’t be evil”</vt:lpstr>
      <vt:lpstr>How might we mitigate harms in Software?</vt:lpstr>
      <vt:lpstr>Guidelines from Microsoft on how to create software for people that mitigates harm.  </vt:lpstr>
      <vt:lpstr>PowerPoint Presentation</vt:lpstr>
      <vt:lpstr>PowerPoint Presentation</vt:lpstr>
      <vt:lpstr>PowerPoint Presentation</vt:lpstr>
      <vt:lpstr>PowerPoint Presentation</vt:lpstr>
      <vt:lpstr>Class Exercise</vt:lpstr>
      <vt:lpstr>This lesson was about the harms that software can inflict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dc:title>
  <cp:lastModifiedBy>Bhutta, Adeel</cp:lastModifiedBy>
  <cp:revision>1</cp:revision>
  <dcterms:modified xsi:type="dcterms:W3CDTF">2023-03-20T19:56:00Z</dcterms:modified>
</cp:coreProperties>
</file>